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46" r:id="rId14"/>
    <p:sldId id="268" r:id="rId15"/>
    <p:sldId id="269" r:id="rId16"/>
    <p:sldId id="270" r:id="rId17"/>
    <p:sldId id="271" r:id="rId18"/>
    <p:sldId id="272" r:id="rId19"/>
    <p:sldId id="273" r:id="rId20"/>
    <p:sldId id="274" r:id="rId21"/>
    <p:sldId id="275" r:id="rId22"/>
    <p:sldId id="277" r:id="rId23"/>
    <p:sldId id="279" r:id="rId24"/>
    <p:sldId id="281" r:id="rId25"/>
    <p:sldId id="283" r:id="rId26"/>
    <p:sldId id="292" r:id="rId27"/>
    <p:sldId id="320" r:id="rId28"/>
    <p:sldId id="345" r:id="rId29"/>
    <p:sldId id="321" r:id="rId30"/>
    <p:sldId id="322" r:id="rId31"/>
    <p:sldId id="323" r:id="rId32"/>
    <p:sldId id="324" r:id="rId33"/>
    <p:sldId id="327" r:id="rId34"/>
    <p:sldId id="328" r:id="rId35"/>
    <p:sldId id="329" r:id="rId36"/>
    <p:sldId id="332" r:id="rId37"/>
    <p:sldId id="333" r:id="rId38"/>
    <p:sldId id="334" r:id="rId39"/>
    <p:sldId id="335" r:id="rId40"/>
    <p:sldId id="336" r:id="rId41"/>
    <p:sldId id="339" r:id="rId42"/>
    <p:sldId id="340" r:id="rId43"/>
    <p:sldId id="341" r:id="rId44"/>
    <p:sldId id="347" r:id="rId45"/>
    <p:sldId id="348" r:id="rId46"/>
    <p:sldId id="276" r:id="rId47"/>
  </p:sldIdLst>
  <p:sldSz cx="18288000" cy="10287000"/>
  <p:notesSz cx="6858000" cy="9144000"/>
  <p:embeddedFontLst>
    <p:embeddedFont>
      <p:font typeface="Arimo" panose="020B0604020202020204" pitchFamily="34" charset="0"/>
      <p:regular r:id="rId48"/>
    </p:embeddedFont>
    <p:embeddedFont>
      <p:font typeface="Arimo Bold" panose="020B0704020202020204" pitchFamily="34" charset="0"/>
      <p:regular r:id="rId49"/>
      <p:bold r:id="rId50"/>
    </p:embeddedFont>
    <p:embeddedFont>
      <p:font typeface="Calibri" panose="020F0502020204030204" pitchFamily="34" charset="0"/>
      <p:regular r:id="rId51"/>
      <p:bold r:id="rId52"/>
      <p:italic r:id="rId53"/>
      <p:boldItalic r:id="rId54"/>
    </p:embeddedFont>
    <p:embeddedFont>
      <p:font typeface="Roboto" panose="02000000000000000000" pitchFamily="2" charset="0"/>
      <p:regular r:id="rId55"/>
      <p:bold r:id="rId56"/>
      <p:italic r:id="rId57"/>
      <p:boldItalic r:id="rId58"/>
    </p:embeddedFont>
    <p:embeddedFont>
      <p:font typeface="Roboto Bold" panose="02000000000000000000" pitchFamily="2" charset="0"/>
      <p:regular r:id="rId59"/>
      <p:bold r:id="rId60"/>
    </p:embeddedFont>
    <p:embeddedFont>
      <p:font typeface="Roboto Bold Italics" panose="02000000000000000000" pitchFamily="2" charset="0"/>
      <p:regular r:id="rId61"/>
      <p:bold r:id="rId62"/>
      <p:italic r:id="rId63"/>
      <p:bold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C535C3-91F0-35C3-8295-23D5494529EA}" name="septy.windy1@gmail.com" initials="" userId="c43228d9842cc4e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41" autoAdjust="0"/>
    <p:restoredTop sz="95255" autoAdjust="0"/>
  </p:normalViewPr>
  <p:slideViewPr>
    <p:cSldViewPr>
      <p:cViewPr>
        <p:scale>
          <a:sx n="68" d="100"/>
          <a:sy n="68" d="100"/>
        </p:scale>
        <p:origin x="784"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6.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microsoft.com/office/2018/10/relationships/authors" Target="author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8.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 Id="rId5" Type="http://schemas.openxmlformats.org/officeDocument/2006/relationships/image" Target="../media/image64.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64.svg"/></Relationships>
</file>

<file path=ppt/slides/_rels/slide3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7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64.svg"/></Relationships>
</file>

<file path=ppt/slides/_rels/slide4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64.svg"/></Relationships>
</file>

<file path=ppt/slides/_rels/slide45.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sv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0" y="0"/>
            <a:ext cx="18288000" cy="9746651"/>
            <a:chOff x="0" y="0"/>
            <a:chExt cx="24384000" cy="12995535"/>
          </a:xfrm>
        </p:grpSpPr>
        <p:grpSp>
          <p:nvGrpSpPr>
            <p:cNvPr id="4" name="Group 4"/>
            <p:cNvGrpSpPr/>
            <p:nvPr/>
          </p:nvGrpSpPr>
          <p:grpSpPr>
            <a:xfrm>
              <a:off x="0" y="0"/>
              <a:ext cx="11460931" cy="9959512"/>
              <a:chOff x="0" y="0"/>
              <a:chExt cx="3135734" cy="2724943"/>
            </a:xfrm>
          </p:grpSpPr>
          <p:sp>
            <p:nvSpPr>
              <p:cNvPr id="5" name="Freeform 5"/>
              <p:cNvSpPr/>
              <p:nvPr/>
            </p:nvSpPr>
            <p:spPr>
              <a:xfrm>
                <a:off x="0" y="0"/>
                <a:ext cx="3135734" cy="2724943"/>
              </a:xfrm>
              <a:custGeom>
                <a:avLst/>
                <a:gdLst/>
                <a:ahLst/>
                <a:cxnLst/>
                <a:rect l="l" t="t" r="r" b="b"/>
                <a:pathLst>
                  <a:path w="3135734" h="2724943">
                    <a:moveTo>
                      <a:pt x="0" y="0"/>
                    </a:moveTo>
                    <a:lnTo>
                      <a:pt x="3135734" y="0"/>
                    </a:lnTo>
                    <a:lnTo>
                      <a:pt x="3135734" y="2724943"/>
                    </a:lnTo>
                    <a:lnTo>
                      <a:pt x="0" y="2724943"/>
                    </a:lnTo>
                    <a:close/>
                  </a:path>
                </a:pathLst>
              </a:custGeom>
              <a:solidFill>
                <a:srgbClr val="121723"/>
              </a:solidFill>
            </p:spPr>
          </p:sp>
        </p:grpSp>
        <p:sp>
          <p:nvSpPr>
            <p:cNvPr id="6" name="Freeform 6"/>
            <p:cNvSpPr/>
            <p:nvPr/>
          </p:nvSpPr>
          <p:spPr>
            <a:xfrm>
              <a:off x="0" y="0"/>
              <a:ext cx="11460931" cy="9959512"/>
            </a:xfrm>
            <a:custGeom>
              <a:avLst/>
              <a:gdLst/>
              <a:ahLst/>
              <a:cxnLst/>
              <a:rect l="l" t="t" r="r" b="b"/>
              <a:pathLst>
                <a:path w="11460931" h="9959512">
                  <a:moveTo>
                    <a:pt x="0" y="0"/>
                  </a:moveTo>
                  <a:lnTo>
                    <a:pt x="11460931" y="0"/>
                  </a:lnTo>
                  <a:lnTo>
                    <a:pt x="11460931" y="9959512"/>
                  </a:lnTo>
                  <a:lnTo>
                    <a:pt x="0" y="9959512"/>
                  </a:lnTo>
                  <a:lnTo>
                    <a:pt x="0" y="0"/>
                  </a:lnTo>
                  <a:close/>
                </a:path>
              </a:pathLst>
            </a:custGeom>
            <a:blipFill>
              <a:blip r:embed="rId3">
                <a:alphaModFix amt="54000"/>
              </a:blip>
              <a:stretch>
                <a:fillRect l="-15215" r="-15215"/>
              </a:stretch>
            </a:blipFill>
          </p:spPr>
        </p:sp>
        <p:sp>
          <p:nvSpPr>
            <p:cNvPr id="7" name="Freeform 7"/>
            <p:cNvSpPr/>
            <p:nvPr/>
          </p:nvSpPr>
          <p:spPr>
            <a:xfrm rot="5400000">
              <a:off x="1371600" y="11117630"/>
              <a:ext cx="1019386" cy="1019386"/>
            </a:xfrm>
            <a:custGeom>
              <a:avLst/>
              <a:gdLst/>
              <a:ahLst/>
              <a:cxnLst/>
              <a:rect l="l" t="t" r="r" b="b"/>
              <a:pathLst>
                <a:path w="1019386" h="1019386">
                  <a:moveTo>
                    <a:pt x="0" y="0"/>
                  </a:moveTo>
                  <a:lnTo>
                    <a:pt x="1019386" y="0"/>
                  </a:lnTo>
                  <a:lnTo>
                    <a:pt x="1019386" y="1019386"/>
                  </a:lnTo>
                  <a:lnTo>
                    <a:pt x="0" y="1019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AutoShape 8"/>
            <p:cNvSpPr/>
            <p:nvPr/>
          </p:nvSpPr>
          <p:spPr>
            <a:xfrm rot="5400000">
              <a:off x="7466353" y="11595573"/>
              <a:ext cx="1459554" cy="0"/>
            </a:xfrm>
            <a:prstGeom prst="line">
              <a:avLst/>
            </a:prstGeom>
            <a:ln w="38100" cap="flat">
              <a:solidFill>
                <a:srgbClr val="FFFFFF"/>
              </a:solidFill>
              <a:prstDash val="solid"/>
              <a:headEnd type="none" w="sm" len="sm"/>
              <a:tailEnd type="none" w="sm" len="sm"/>
            </a:ln>
          </p:spPr>
        </p:sp>
        <p:grpSp>
          <p:nvGrpSpPr>
            <p:cNvPr id="9" name="Group 9"/>
            <p:cNvGrpSpPr/>
            <p:nvPr/>
          </p:nvGrpSpPr>
          <p:grpSpPr>
            <a:xfrm>
              <a:off x="23826987" y="0"/>
              <a:ext cx="557013" cy="2815413"/>
              <a:chOff x="0" y="0"/>
              <a:chExt cx="152400" cy="770303"/>
            </a:xfrm>
          </p:grpSpPr>
          <p:sp>
            <p:nvSpPr>
              <p:cNvPr id="10" name="Freeform 10"/>
              <p:cNvSpPr/>
              <p:nvPr/>
            </p:nvSpPr>
            <p:spPr>
              <a:xfrm>
                <a:off x="0" y="0"/>
                <a:ext cx="152400" cy="770303"/>
              </a:xfrm>
              <a:custGeom>
                <a:avLst/>
                <a:gdLst/>
                <a:ahLst/>
                <a:cxnLst/>
                <a:rect l="l" t="t" r="r" b="b"/>
                <a:pathLst>
                  <a:path w="152400" h="770303">
                    <a:moveTo>
                      <a:pt x="0" y="0"/>
                    </a:moveTo>
                    <a:lnTo>
                      <a:pt x="152400" y="0"/>
                    </a:lnTo>
                    <a:lnTo>
                      <a:pt x="152400" y="770303"/>
                    </a:lnTo>
                    <a:lnTo>
                      <a:pt x="0" y="770303"/>
                    </a:lnTo>
                    <a:close/>
                  </a:path>
                </a:pathLst>
              </a:custGeom>
              <a:solidFill>
                <a:srgbClr val="79AEEA"/>
              </a:solidFill>
            </p:spPr>
          </p:sp>
        </p:grpSp>
        <p:grpSp>
          <p:nvGrpSpPr>
            <p:cNvPr id="11" name="Group 11"/>
            <p:cNvGrpSpPr/>
            <p:nvPr/>
          </p:nvGrpSpPr>
          <p:grpSpPr>
            <a:xfrm>
              <a:off x="10431326" y="6913238"/>
              <a:ext cx="5788276" cy="2156998"/>
              <a:chOff x="0" y="0"/>
              <a:chExt cx="1583684" cy="590159"/>
            </a:xfrm>
          </p:grpSpPr>
          <p:sp>
            <p:nvSpPr>
              <p:cNvPr id="12" name="Freeform 12"/>
              <p:cNvSpPr/>
              <p:nvPr/>
            </p:nvSpPr>
            <p:spPr>
              <a:xfrm>
                <a:off x="0" y="0"/>
                <a:ext cx="1583684" cy="590159"/>
              </a:xfrm>
              <a:custGeom>
                <a:avLst/>
                <a:gdLst/>
                <a:ahLst/>
                <a:cxnLst/>
                <a:rect l="l" t="t" r="r" b="b"/>
                <a:pathLst>
                  <a:path w="1583684" h="590159">
                    <a:moveTo>
                      <a:pt x="0" y="0"/>
                    </a:moveTo>
                    <a:lnTo>
                      <a:pt x="1583684" y="0"/>
                    </a:lnTo>
                    <a:lnTo>
                      <a:pt x="1583684" y="590159"/>
                    </a:lnTo>
                    <a:lnTo>
                      <a:pt x="0" y="590159"/>
                    </a:lnTo>
                    <a:close/>
                  </a:path>
                </a:pathLst>
              </a:custGeom>
              <a:solidFill>
                <a:srgbClr val="79AEEA"/>
              </a:solidFill>
            </p:spPr>
          </p:sp>
        </p:grpSp>
        <p:sp>
          <p:nvSpPr>
            <p:cNvPr id="13" name="AutoShape 13"/>
            <p:cNvSpPr/>
            <p:nvPr/>
          </p:nvSpPr>
          <p:spPr>
            <a:xfrm rot="5400000">
              <a:off x="8566266" y="2907365"/>
              <a:ext cx="5852829" cy="0"/>
            </a:xfrm>
            <a:prstGeom prst="line">
              <a:avLst/>
            </a:prstGeom>
            <a:ln w="38100" cap="flat">
              <a:solidFill>
                <a:srgbClr val="FFFFFF"/>
              </a:solidFill>
              <a:prstDash val="solid"/>
              <a:headEnd type="none" w="sm" len="sm"/>
              <a:tailEnd type="none" w="sm" len="sm"/>
            </a:ln>
          </p:spPr>
        </p:sp>
        <p:sp>
          <p:nvSpPr>
            <p:cNvPr id="14" name="AutoShape 14"/>
            <p:cNvSpPr/>
            <p:nvPr/>
          </p:nvSpPr>
          <p:spPr>
            <a:xfrm>
              <a:off x="19617" y="9908712"/>
              <a:ext cx="11441313" cy="0"/>
            </a:xfrm>
            <a:prstGeom prst="line">
              <a:avLst/>
            </a:prstGeom>
            <a:ln w="38100" cap="flat">
              <a:solidFill>
                <a:srgbClr val="FFFFFF"/>
              </a:solidFill>
              <a:prstDash val="solid"/>
              <a:headEnd type="none" w="sm" len="sm"/>
              <a:tailEnd type="none" w="sm" len="sm"/>
            </a:ln>
          </p:spPr>
        </p:sp>
        <p:grpSp>
          <p:nvGrpSpPr>
            <p:cNvPr id="15" name="Group 15"/>
            <p:cNvGrpSpPr/>
            <p:nvPr/>
          </p:nvGrpSpPr>
          <p:grpSpPr>
            <a:xfrm>
              <a:off x="10134600" y="4800600"/>
              <a:ext cx="4114800" cy="4114800"/>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A72B2"/>
              </a:solidFill>
            </p:spPr>
          </p:sp>
          <p:sp>
            <p:nvSpPr>
              <p:cNvPr id="17" name="TextBox 17"/>
              <p:cNvSpPr txBox="1"/>
              <p:nvPr/>
            </p:nvSpPr>
            <p:spPr>
              <a:xfrm>
                <a:off x="0" y="-95250"/>
                <a:ext cx="812800" cy="908050"/>
              </a:xfrm>
              <a:prstGeom prst="rect">
                <a:avLst/>
              </a:prstGeom>
            </p:spPr>
            <p:txBody>
              <a:bodyPr lIns="50800" tIns="50800" rIns="50800" bIns="50800" rtlCol="0" anchor="ctr"/>
              <a:lstStyle/>
              <a:p>
                <a:pPr algn="ctr">
                  <a:lnSpc>
                    <a:spcPts val="3520"/>
                  </a:lnSpc>
                </a:pPr>
                <a:endParaRPr/>
              </a:p>
            </p:txBody>
          </p:sp>
        </p:grpSp>
        <p:sp>
          <p:nvSpPr>
            <p:cNvPr id="18" name="TextBox 18"/>
            <p:cNvSpPr txBox="1"/>
            <p:nvPr/>
          </p:nvSpPr>
          <p:spPr>
            <a:xfrm>
              <a:off x="9070762" y="11006505"/>
              <a:ext cx="12650882" cy="1989030"/>
            </a:xfrm>
            <a:prstGeom prst="rect">
              <a:avLst/>
            </a:prstGeom>
          </p:spPr>
          <p:txBody>
            <a:bodyPr lIns="0" tIns="0" rIns="0" bIns="0" rtlCol="0" anchor="t">
              <a:spAutoFit/>
            </a:bodyPr>
            <a:lstStyle/>
            <a:p>
              <a:pPr algn="l">
                <a:lnSpc>
                  <a:spcPts val="3040"/>
                </a:lnSpc>
              </a:pPr>
              <a:r>
                <a:rPr lang="en-US" sz="1900" spc="38">
                  <a:solidFill>
                    <a:srgbClr val="FFFFFF"/>
                  </a:solidFill>
                  <a:latin typeface="Roboto"/>
                  <a:ea typeface="Roboto"/>
                  <a:cs typeface="Roboto"/>
                  <a:sym typeface="Roboto"/>
                </a:rPr>
                <a:t>Delves into an extensive marketing and sales dataset from a prominent e-commerce company, aiming to extract actionable insights and strategic recommendations.</a:t>
              </a:r>
            </a:p>
            <a:p>
              <a:pPr algn="l">
                <a:lnSpc>
                  <a:spcPts val="3040"/>
                </a:lnSpc>
              </a:pPr>
              <a:endParaRPr lang="en-US" sz="1900" spc="38">
                <a:solidFill>
                  <a:srgbClr val="FFFFFF"/>
                </a:solidFill>
                <a:latin typeface="Roboto"/>
                <a:ea typeface="Roboto"/>
                <a:cs typeface="Roboto"/>
                <a:sym typeface="Roboto"/>
              </a:endParaRPr>
            </a:p>
            <a:p>
              <a:pPr algn="l">
                <a:lnSpc>
                  <a:spcPts val="3040"/>
                </a:lnSpc>
              </a:pPr>
              <a:endParaRPr lang="en-US" sz="1900" spc="38">
                <a:solidFill>
                  <a:srgbClr val="FFFFFF"/>
                </a:solidFill>
                <a:latin typeface="Roboto"/>
                <a:ea typeface="Roboto"/>
                <a:cs typeface="Roboto"/>
                <a:sym typeface="Roboto"/>
              </a:endParaRPr>
            </a:p>
          </p:txBody>
        </p:sp>
        <p:sp>
          <p:nvSpPr>
            <p:cNvPr id="19" name="TextBox 19"/>
            <p:cNvSpPr txBox="1"/>
            <p:nvPr/>
          </p:nvSpPr>
          <p:spPr>
            <a:xfrm>
              <a:off x="2738213" y="11022380"/>
              <a:ext cx="4587967" cy="1184063"/>
            </a:xfrm>
            <a:prstGeom prst="rect">
              <a:avLst/>
            </a:prstGeom>
          </p:spPr>
          <p:txBody>
            <a:bodyPr lIns="0" tIns="0" rIns="0" bIns="0" rtlCol="0" anchor="t">
              <a:spAutoFit/>
            </a:bodyPr>
            <a:lstStyle/>
            <a:p>
              <a:pPr algn="l">
                <a:lnSpc>
                  <a:spcPts val="3680"/>
                </a:lnSpc>
              </a:pPr>
              <a:r>
                <a:rPr lang="en-US" sz="2300" b="1" spc="46">
                  <a:solidFill>
                    <a:srgbClr val="FFFFFF"/>
                  </a:solidFill>
                  <a:latin typeface="Roboto Bold"/>
                  <a:ea typeface="Roboto Bold"/>
                  <a:cs typeface="Roboto Bold"/>
                  <a:sym typeface="Roboto Bold"/>
                </a:rPr>
                <a:t>Final Capstone Project by: Septy Windy</a:t>
              </a:r>
            </a:p>
          </p:txBody>
        </p:sp>
        <p:sp>
          <p:nvSpPr>
            <p:cNvPr id="20" name="TextBox 20"/>
            <p:cNvSpPr txBox="1"/>
            <p:nvPr/>
          </p:nvSpPr>
          <p:spPr>
            <a:xfrm>
              <a:off x="1371600" y="1219200"/>
              <a:ext cx="6597875" cy="979596"/>
            </a:xfrm>
            <a:prstGeom prst="rect">
              <a:avLst/>
            </a:prstGeom>
          </p:spPr>
          <p:txBody>
            <a:bodyPr lIns="0" tIns="0" rIns="0" bIns="0" rtlCol="0" anchor="t">
              <a:spAutoFit/>
            </a:bodyPr>
            <a:lstStyle/>
            <a:p>
              <a:pPr algn="l">
                <a:lnSpc>
                  <a:spcPts val="6559"/>
                </a:lnSpc>
              </a:pPr>
              <a:r>
                <a:rPr lang="en-US" sz="4099" b="1" spc="-151">
                  <a:solidFill>
                    <a:srgbClr val="79AEEA"/>
                  </a:solidFill>
                  <a:latin typeface="Roboto Bold"/>
                  <a:ea typeface="Roboto Bold"/>
                  <a:cs typeface="Roboto Bold"/>
                  <a:sym typeface="Roboto Bold"/>
                </a:rPr>
                <a:t>5,3 BILLION </a:t>
              </a:r>
            </a:p>
          </p:txBody>
        </p:sp>
        <p:sp>
          <p:nvSpPr>
            <p:cNvPr id="21" name="TextBox 21"/>
            <p:cNvSpPr txBox="1"/>
            <p:nvPr/>
          </p:nvSpPr>
          <p:spPr>
            <a:xfrm>
              <a:off x="1371600" y="2284977"/>
              <a:ext cx="6597875" cy="530436"/>
            </a:xfrm>
            <a:prstGeom prst="rect">
              <a:avLst/>
            </a:prstGeom>
          </p:spPr>
          <p:txBody>
            <a:bodyPr lIns="0" tIns="0" rIns="0" bIns="0" rtlCol="0" anchor="t">
              <a:spAutoFit/>
            </a:bodyPr>
            <a:lstStyle/>
            <a:p>
              <a:pPr algn="l">
                <a:lnSpc>
                  <a:spcPts val="3520"/>
                </a:lnSpc>
              </a:pPr>
              <a:r>
                <a:rPr lang="en-US" sz="2200" spc="44">
                  <a:solidFill>
                    <a:srgbClr val="FFFFFF"/>
                  </a:solidFill>
                  <a:latin typeface="Roboto"/>
                  <a:ea typeface="Roboto"/>
                  <a:cs typeface="Roboto"/>
                  <a:sym typeface="Roboto"/>
                </a:rPr>
                <a:t>Revenue for the Year 2019</a:t>
              </a:r>
            </a:p>
          </p:txBody>
        </p:sp>
        <p:sp>
          <p:nvSpPr>
            <p:cNvPr id="22" name="TextBox 22"/>
            <p:cNvSpPr txBox="1"/>
            <p:nvPr/>
          </p:nvSpPr>
          <p:spPr>
            <a:xfrm>
              <a:off x="7969475" y="5976654"/>
              <a:ext cx="16136102" cy="2938746"/>
            </a:xfrm>
            <a:prstGeom prst="rect">
              <a:avLst/>
            </a:prstGeom>
          </p:spPr>
          <p:txBody>
            <a:bodyPr lIns="0" tIns="0" rIns="0" bIns="0" rtlCol="0" anchor="t">
              <a:spAutoFit/>
            </a:bodyPr>
            <a:lstStyle/>
            <a:p>
              <a:pPr algn="l">
                <a:lnSpc>
                  <a:spcPts val="10128"/>
                </a:lnSpc>
              </a:pPr>
              <a:r>
                <a:rPr lang="en-US" sz="9645" b="1">
                  <a:solidFill>
                    <a:srgbClr val="FFFFFF"/>
                  </a:solidFill>
                  <a:latin typeface="Roboto Bold"/>
                  <a:ea typeface="Roboto Bold"/>
                  <a:cs typeface="Roboto Bold"/>
                  <a:sym typeface="Roboto Bold"/>
                </a:rPr>
                <a:t>MARKET INSIGHT</a:t>
              </a:r>
            </a:p>
            <a:p>
              <a:pPr algn="l">
                <a:lnSpc>
                  <a:spcPts val="6752"/>
                </a:lnSpc>
              </a:pPr>
              <a:r>
                <a:rPr lang="en-US" sz="6430" b="1">
                  <a:solidFill>
                    <a:srgbClr val="FFFFFF"/>
                  </a:solidFill>
                  <a:latin typeface="Roboto Bold"/>
                  <a:ea typeface="Roboto Bold"/>
                  <a:cs typeface="Roboto Bold"/>
                  <a:sym typeface="Roboto Bold"/>
                </a:rPr>
                <a:t>FOR E-COMMERCE COMPANY</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839800" y="9258300"/>
            <a:ext cx="839001" cy="764539"/>
          </a:xfrm>
          <a:custGeom>
            <a:avLst/>
            <a:gdLst/>
            <a:ahLst/>
            <a:cxnLst/>
            <a:rect l="l" t="t" r="r" b="b"/>
            <a:pathLst>
              <a:path w="839001" h="764539">
                <a:moveTo>
                  <a:pt x="0" y="0"/>
                </a:moveTo>
                <a:lnTo>
                  <a:pt x="839000" y="0"/>
                </a:lnTo>
                <a:lnTo>
                  <a:pt x="839000"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682422" y="1892212"/>
            <a:ext cx="1832155" cy="1058843"/>
          </a:xfrm>
          <a:custGeom>
            <a:avLst/>
            <a:gdLst/>
            <a:ahLst/>
            <a:cxnLst/>
            <a:rect l="l" t="t" r="r" b="b"/>
            <a:pathLst>
              <a:path w="1832155" h="1058843">
                <a:moveTo>
                  <a:pt x="0" y="0"/>
                </a:moveTo>
                <a:lnTo>
                  <a:pt x="1832155" y="0"/>
                </a:lnTo>
                <a:lnTo>
                  <a:pt x="1832155" y="1058843"/>
                </a:lnTo>
                <a:lnTo>
                  <a:pt x="0" y="1058843"/>
                </a:lnTo>
                <a:lnTo>
                  <a:pt x="0" y="0"/>
                </a:lnTo>
                <a:close/>
              </a:path>
            </a:pathLst>
          </a:custGeom>
          <a:blipFill>
            <a:blip r:embed="rId4"/>
            <a:stretch>
              <a:fillRect/>
            </a:stretch>
          </a:blipFill>
        </p:spPr>
      </p:sp>
      <p:sp>
        <p:nvSpPr>
          <p:cNvPr id="9" name="Freeform 9"/>
          <p:cNvSpPr/>
          <p:nvPr/>
        </p:nvSpPr>
        <p:spPr>
          <a:xfrm>
            <a:off x="5704858" y="1698941"/>
            <a:ext cx="12583142" cy="4238255"/>
          </a:xfrm>
          <a:custGeom>
            <a:avLst/>
            <a:gdLst/>
            <a:ahLst/>
            <a:cxnLst/>
            <a:rect l="l" t="t" r="r" b="b"/>
            <a:pathLst>
              <a:path w="12583142" h="4238255">
                <a:moveTo>
                  <a:pt x="0" y="0"/>
                </a:moveTo>
                <a:lnTo>
                  <a:pt x="12583142" y="0"/>
                </a:lnTo>
                <a:lnTo>
                  <a:pt x="12583142" y="4238255"/>
                </a:lnTo>
                <a:lnTo>
                  <a:pt x="0" y="4238255"/>
                </a:lnTo>
                <a:lnTo>
                  <a:pt x="0" y="0"/>
                </a:lnTo>
                <a:close/>
              </a:path>
            </a:pathLst>
          </a:custGeom>
          <a:blipFill>
            <a:blip r:embed="rId5"/>
            <a:stretch>
              <a:fillRect/>
            </a:stretch>
          </a:blipFill>
        </p:spPr>
      </p:sp>
      <p:sp>
        <p:nvSpPr>
          <p:cNvPr id="10" name="Freeform 10"/>
          <p:cNvSpPr/>
          <p:nvPr/>
        </p:nvSpPr>
        <p:spPr>
          <a:xfrm>
            <a:off x="649284" y="2951055"/>
            <a:ext cx="4791823" cy="6381010"/>
          </a:xfrm>
          <a:custGeom>
            <a:avLst/>
            <a:gdLst/>
            <a:ahLst/>
            <a:cxnLst/>
            <a:rect l="l" t="t" r="r" b="b"/>
            <a:pathLst>
              <a:path w="4791823" h="6381010">
                <a:moveTo>
                  <a:pt x="0" y="0"/>
                </a:moveTo>
                <a:lnTo>
                  <a:pt x="4791823" y="0"/>
                </a:lnTo>
                <a:lnTo>
                  <a:pt x="4791823" y="6381010"/>
                </a:lnTo>
                <a:lnTo>
                  <a:pt x="0" y="6381010"/>
                </a:lnTo>
                <a:lnTo>
                  <a:pt x="0" y="0"/>
                </a:lnTo>
                <a:close/>
              </a:path>
            </a:pathLst>
          </a:custGeom>
          <a:blipFill>
            <a:blip r:embed="rId6"/>
            <a:stretch>
              <a:fillRect/>
            </a:stretch>
          </a:blipFill>
        </p:spPr>
      </p:sp>
      <p:sp>
        <p:nvSpPr>
          <p:cNvPr id="11" name="TextBox 11"/>
          <p:cNvSpPr txBox="1"/>
          <p:nvPr/>
        </p:nvSpPr>
        <p:spPr>
          <a:xfrm>
            <a:off x="3367815" y="515095"/>
            <a:ext cx="12201005" cy="523875"/>
          </a:xfrm>
          <a:prstGeom prst="rect">
            <a:avLst/>
          </a:prstGeom>
        </p:spPr>
        <p:txBody>
          <a:bodyPr wrap="square" lIns="0" tIns="0" rIns="0" bIns="0" rtlCol="0" anchor="t">
            <a:spAutoFit/>
          </a:bodyPr>
          <a:lstStyle/>
          <a:p>
            <a:pPr algn="ctr">
              <a:lnSpc>
                <a:spcPts val="4199"/>
              </a:lnSpc>
              <a:spcBef>
                <a:spcPct val="0"/>
              </a:spcBef>
            </a:pPr>
            <a:r>
              <a:rPr lang="en-US" sz="3499" b="1" dirty="0">
                <a:solidFill>
                  <a:srgbClr val="3A72B2"/>
                </a:solidFill>
                <a:latin typeface="Roboto Bold"/>
                <a:ea typeface="Roboto Bold"/>
                <a:cs typeface="Roboto Bold"/>
                <a:sym typeface="Roboto Bold"/>
              </a:rPr>
              <a:t>Revenue Analysis: Existing Customers vs. New Customers</a:t>
            </a:r>
          </a:p>
        </p:txBody>
      </p:sp>
      <p:sp>
        <p:nvSpPr>
          <p:cNvPr id="12" name="TextBox 12"/>
          <p:cNvSpPr txBox="1"/>
          <p:nvPr/>
        </p:nvSpPr>
        <p:spPr>
          <a:xfrm>
            <a:off x="6007284" y="6228293"/>
            <a:ext cx="11252016" cy="3476625"/>
          </a:xfrm>
          <a:prstGeom prst="rect">
            <a:avLst/>
          </a:prstGeom>
        </p:spPr>
        <p:txBody>
          <a:bodyPr lIns="0" tIns="0" rIns="0" bIns="0" rtlCol="0" anchor="t">
            <a:spAutoFit/>
          </a:bodyPr>
          <a:lstStyle/>
          <a:p>
            <a:pPr algn="l">
              <a:lnSpc>
                <a:spcPts val="2160"/>
              </a:lnSpc>
              <a:spcBef>
                <a:spcPct val="0"/>
              </a:spcBef>
            </a:pPr>
            <a:r>
              <a:rPr lang="en-US" sz="1800">
                <a:solidFill>
                  <a:srgbClr val="121723"/>
                </a:solidFill>
                <a:latin typeface="Roboto"/>
                <a:ea typeface="Roboto"/>
                <a:cs typeface="Roboto"/>
                <a:sym typeface="Roboto"/>
              </a:rPr>
              <a:t>In total, 327 new customers were acquired during the 2019 period. The highest influx of new customers occurred in August, with 68 new customers, while the lowest was in February, with only 19 new customers. (Note: A customer is classified as new if their tenure is less than or equal to 12 months.)</a:t>
            </a:r>
          </a:p>
          <a:p>
            <a:pPr algn="l">
              <a:lnSpc>
                <a:spcPts val="2160"/>
              </a:lnSpc>
              <a:spcBef>
                <a:spcPct val="0"/>
              </a:spcBef>
            </a:pPr>
            <a:endParaRPr lang="en-US" sz="1800">
              <a:solidFill>
                <a:srgbClr val="121723"/>
              </a:solidFill>
              <a:latin typeface="Roboto"/>
              <a:ea typeface="Roboto"/>
              <a:cs typeface="Roboto"/>
              <a:sym typeface="Roboto"/>
            </a:endParaRPr>
          </a:p>
          <a:p>
            <a:pPr algn="l">
              <a:lnSpc>
                <a:spcPts val="2160"/>
              </a:lnSpc>
              <a:spcBef>
                <a:spcPct val="0"/>
              </a:spcBef>
            </a:pPr>
            <a:r>
              <a:rPr lang="en-US" sz="1800">
                <a:solidFill>
                  <a:srgbClr val="121723"/>
                </a:solidFill>
                <a:latin typeface="Roboto"/>
                <a:ea typeface="Roboto"/>
                <a:cs typeface="Roboto"/>
                <a:sym typeface="Roboto"/>
              </a:rPr>
              <a:t>During the same period, we recorded 1,141 existing customers. The revenue contributions were as follows:</a:t>
            </a:r>
          </a:p>
          <a:p>
            <a:pPr marL="388622" lvl="1" indent="-194311" algn="l">
              <a:lnSpc>
                <a:spcPts val="2160"/>
              </a:lnSpc>
              <a:spcBef>
                <a:spcPct val="0"/>
              </a:spcBef>
              <a:buFont typeface="Arial"/>
              <a:buChar char="•"/>
            </a:pPr>
            <a:r>
              <a:rPr lang="en-US" sz="1800">
                <a:solidFill>
                  <a:srgbClr val="121723"/>
                </a:solidFill>
                <a:latin typeface="Roboto"/>
                <a:ea typeface="Roboto"/>
                <a:cs typeface="Roboto"/>
                <a:sym typeface="Roboto"/>
              </a:rPr>
              <a:t>The highest revenue from Existing Customers was in December, totaling $435,165.30.</a:t>
            </a:r>
          </a:p>
          <a:p>
            <a:pPr marL="388622" lvl="1" indent="-194311" algn="l">
              <a:lnSpc>
                <a:spcPts val="2160"/>
              </a:lnSpc>
              <a:spcBef>
                <a:spcPct val="0"/>
              </a:spcBef>
              <a:buFont typeface="Arial"/>
              <a:buChar char="•"/>
            </a:pPr>
            <a:r>
              <a:rPr lang="en-US" sz="1800">
                <a:solidFill>
                  <a:srgbClr val="121723"/>
                </a:solidFill>
                <a:latin typeface="Roboto"/>
                <a:ea typeface="Roboto"/>
                <a:cs typeface="Roboto"/>
                <a:sym typeface="Roboto"/>
              </a:rPr>
              <a:t>Conversely, the peak revenue from New Customers occurred in January, amounting to $140,038.90.</a:t>
            </a:r>
          </a:p>
          <a:p>
            <a:pPr algn="l">
              <a:lnSpc>
                <a:spcPts val="2160"/>
              </a:lnSpc>
              <a:spcBef>
                <a:spcPct val="0"/>
              </a:spcBef>
            </a:pPr>
            <a:r>
              <a:rPr lang="en-US" sz="1800">
                <a:solidFill>
                  <a:srgbClr val="121723"/>
                </a:solidFill>
                <a:latin typeface="Roboto"/>
                <a:ea typeface="Roboto"/>
                <a:cs typeface="Roboto"/>
                <a:sym typeface="Roboto"/>
              </a:rPr>
              <a:t>When analyzing Revenue Per Customer (revenue_per_cust), February 2023 stands out, as it recorded the highest revenue per New Customer at $3,909.93.</a:t>
            </a:r>
          </a:p>
          <a:p>
            <a:pPr algn="l">
              <a:lnSpc>
                <a:spcPts val="2160"/>
              </a:lnSpc>
              <a:spcBef>
                <a:spcPct val="0"/>
              </a:spcBef>
            </a:pPr>
            <a:endParaRPr lang="en-US" sz="1800">
              <a:solidFill>
                <a:srgbClr val="121723"/>
              </a:solidFill>
              <a:latin typeface="Roboto"/>
              <a:ea typeface="Roboto"/>
              <a:cs typeface="Roboto"/>
              <a:sym typeface="Roboto"/>
            </a:endParaRPr>
          </a:p>
          <a:p>
            <a:pPr algn="l">
              <a:lnSpc>
                <a:spcPts val="2160"/>
              </a:lnSpc>
              <a:spcBef>
                <a:spcPct val="0"/>
              </a:spcBef>
            </a:pPr>
            <a:r>
              <a:rPr lang="en-US" sz="1800">
                <a:solidFill>
                  <a:srgbClr val="121723"/>
                </a:solidFill>
                <a:latin typeface="Roboto"/>
                <a:ea typeface="Roboto"/>
                <a:cs typeface="Roboto"/>
                <a:sym typeface="Roboto"/>
              </a:rPr>
              <a:t>This data underscores the significant contributions of both existing and new customers to our overall revenue.</a:t>
            </a:r>
          </a:p>
          <a:p>
            <a:pPr algn="l">
              <a:lnSpc>
                <a:spcPts val="2160"/>
              </a:lnSpc>
              <a:spcBef>
                <a:spcPct val="0"/>
              </a:spcBef>
            </a:pPr>
            <a:endParaRPr lang="en-US" sz="1800">
              <a:solidFill>
                <a:srgbClr val="121723"/>
              </a:solidFill>
              <a:latin typeface="Roboto"/>
              <a:ea typeface="Roboto"/>
              <a:cs typeface="Roboto"/>
              <a:sym typeface="Roboto"/>
            </a:endParaRPr>
          </a:p>
          <a:p>
            <a:pPr algn="l">
              <a:lnSpc>
                <a:spcPts val="2160"/>
              </a:lnSpc>
              <a:spcBef>
                <a:spcPct val="0"/>
              </a:spcBef>
            </a:pPr>
            <a:endParaRPr lang="en-US" sz="1800">
              <a:solidFill>
                <a:srgbClr val="121723"/>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839800" y="9258300"/>
            <a:ext cx="839001" cy="764539"/>
          </a:xfrm>
          <a:custGeom>
            <a:avLst/>
            <a:gdLst/>
            <a:ahLst/>
            <a:cxnLst/>
            <a:rect l="l" t="t" r="r" b="b"/>
            <a:pathLst>
              <a:path w="839001" h="764539">
                <a:moveTo>
                  <a:pt x="0" y="0"/>
                </a:moveTo>
                <a:lnTo>
                  <a:pt x="839000" y="0"/>
                </a:lnTo>
                <a:lnTo>
                  <a:pt x="839000"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2674444" y="1633254"/>
            <a:ext cx="12939113" cy="1495603"/>
          </a:xfrm>
          <a:custGeom>
            <a:avLst/>
            <a:gdLst/>
            <a:ahLst/>
            <a:cxnLst/>
            <a:rect l="l" t="t" r="r" b="b"/>
            <a:pathLst>
              <a:path w="12939113" h="1495603">
                <a:moveTo>
                  <a:pt x="0" y="0"/>
                </a:moveTo>
                <a:lnTo>
                  <a:pt x="12939112" y="0"/>
                </a:lnTo>
                <a:lnTo>
                  <a:pt x="12939112" y="1495603"/>
                </a:lnTo>
                <a:lnTo>
                  <a:pt x="0" y="1495603"/>
                </a:lnTo>
                <a:lnTo>
                  <a:pt x="0" y="0"/>
                </a:lnTo>
                <a:close/>
              </a:path>
            </a:pathLst>
          </a:custGeom>
          <a:blipFill>
            <a:blip r:embed="rId4"/>
            <a:stretch>
              <a:fillRect t="-6234" b="-6234"/>
            </a:stretch>
          </a:blipFill>
        </p:spPr>
      </p:sp>
      <p:sp>
        <p:nvSpPr>
          <p:cNvPr id="9" name="Freeform 9"/>
          <p:cNvSpPr/>
          <p:nvPr/>
        </p:nvSpPr>
        <p:spPr>
          <a:xfrm>
            <a:off x="682422" y="3486593"/>
            <a:ext cx="7396026" cy="5482304"/>
          </a:xfrm>
          <a:custGeom>
            <a:avLst/>
            <a:gdLst/>
            <a:ahLst/>
            <a:cxnLst/>
            <a:rect l="l" t="t" r="r" b="b"/>
            <a:pathLst>
              <a:path w="7396026" h="5482304">
                <a:moveTo>
                  <a:pt x="0" y="0"/>
                </a:moveTo>
                <a:lnTo>
                  <a:pt x="7396026" y="0"/>
                </a:lnTo>
                <a:lnTo>
                  <a:pt x="7396026" y="5482304"/>
                </a:lnTo>
                <a:lnTo>
                  <a:pt x="0" y="5482304"/>
                </a:lnTo>
                <a:lnTo>
                  <a:pt x="0" y="0"/>
                </a:lnTo>
                <a:close/>
              </a:path>
            </a:pathLst>
          </a:custGeom>
          <a:blipFill>
            <a:blip r:embed="rId5"/>
            <a:stretch>
              <a:fillRect/>
            </a:stretch>
          </a:blipFill>
        </p:spPr>
      </p:sp>
      <p:sp>
        <p:nvSpPr>
          <p:cNvPr id="10" name="TextBox 10"/>
          <p:cNvSpPr txBox="1"/>
          <p:nvPr/>
        </p:nvSpPr>
        <p:spPr>
          <a:xfrm>
            <a:off x="4645520" y="504825"/>
            <a:ext cx="9470082" cy="523875"/>
          </a:xfrm>
          <a:prstGeom prst="rect">
            <a:avLst/>
          </a:prstGeom>
        </p:spPr>
        <p:txBody>
          <a:bodyPr lIns="0" tIns="0" rIns="0" bIns="0" rtlCol="0" anchor="t">
            <a:spAutoFit/>
          </a:bodyPr>
          <a:lstStyle/>
          <a:p>
            <a:pPr algn="ctr">
              <a:lnSpc>
                <a:spcPts val="4199"/>
              </a:lnSpc>
              <a:spcBef>
                <a:spcPct val="0"/>
              </a:spcBef>
            </a:pPr>
            <a:r>
              <a:rPr lang="en-US" sz="3499" b="1">
                <a:solidFill>
                  <a:srgbClr val="3A72B2"/>
                </a:solidFill>
                <a:latin typeface="Roboto Bold"/>
                <a:ea typeface="Roboto Bold"/>
                <a:cs typeface="Roboto Bold"/>
                <a:sym typeface="Roboto Bold"/>
              </a:rPr>
              <a:t>New Customer Revenue Detail (February 2019) </a:t>
            </a:r>
          </a:p>
        </p:txBody>
      </p:sp>
      <p:sp>
        <p:nvSpPr>
          <p:cNvPr id="11" name="TextBox 11"/>
          <p:cNvSpPr txBox="1"/>
          <p:nvPr/>
        </p:nvSpPr>
        <p:spPr>
          <a:xfrm>
            <a:off x="8401348" y="3723886"/>
            <a:ext cx="9068054" cy="3552825"/>
          </a:xfrm>
          <a:prstGeom prst="rect">
            <a:avLst/>
          </a:prstGeom>
        </p:spPr>
        <p:txBody>
          <a:bodyPr lIns="0" tIns="0" rIns="0" bIns="0" rtlCol="0" anchor="t">
            <a:spAutoFit/>
          </a:bodyPr>
          <a:lstStyle/>
          <a:p>
            <a:pPr algn="just">
              <a:lnSpc>
                <a:spcPts val="2372"/>
              </a:lnSpc>
            </a:pPr>
            <a:r>
              <a:rPr lang="en-US" sz="1976">
                <a:solidFill>
                  <a:srgbClr val="121723"/>
                </a:solidFill>
                <a:latin typeface="Roboto"/>
                <a:ea typeface="Roboto"/>
                <a:cs typeface="Roboto"/>
                <a:sym typeface="Roboto"/>
              </a:rPr>
              <a:t>In February 2019, the highest Revenue per Customer was recorded with 19 customers. Notably, Customer ID 15808 made the most significant contribution, generating $12,454.89 from a total of 37 transactions.</a:t>
            </a:r>
          </a:p>
          <a:p>
            <a:pPr algn="just">
              <a:lnSpc>
                <a:spcPts val="2372"/>
              </a:lnSpc>
            </a:pPr>
            <a:endParaRPr lang="en-US" sz="1976">
              <a:solidFill>
                <a:srgbClr val="121723"/>
              </a:solidFill>
              <a:latin typeface="Roboto"/>
              <a:ea typeface="Roboto"/>
              <a:cs typeface="Roboto"/>
              <a:sym typeface="Roboto"/>
            </a:endParaRPr>
          </a:p>
          <a:p>
            <a:pPr algn="just">
              <a:lnSpc>
                <a:spcPts val="2372"/>
              </a:lnSpc>
            </a:pPr>
            <a:r>
              <a:rPr lang="en-US" sz="1976">
                <a:solidFill>
                  <a:srgbClr val="121723"/>
                </a:solidFill>
                <a:latin typeface="Roboto"/>
                <a:ea typeface="Roboto"/>
                <a:cs typeface="Roboto"/>
                <a:sym typeface="Roboto"/>
              </a:rPr>
              <a:t>Additionally, the highest Revenue per Quantity was attributed to Customer ID 16353, who spent $137.40 on products. Meanwhile, Customer ID 15808 also led in Revenue per Transaction, with an amount of $336.62.</a:t>
            </a:r>
          </a:p>
          <a:p>
            <a:pPr algn="just">
              <a:lnSpc>
                <a:spcPts val="2372"/>
              </a:lnSpc>
            </a:pPr>
            <a:endParaRPr lang="en-US" sz="1976">
              <a:solidFill>
                <a:srgbClr val="121723"/>
              </a:solidFill>
              <a:latin typeface="Roboto"/>
              <a:ea typeface="Roboto"/>
              <a:cs typeface="Roboto"/>
              <a:sym typeface="Roboto"/>
            </a:endParaRPr>
          </a:p>
          <a:p>
            <a:pPr algn="just">
              <a:lnSpc>
                <a:spcPts val="2372"/>
              </a:lnSpc>
            </a:pPr>
            <a:r>
              <a:rPr lang="en-US" sz="1976">
                <a:solidFill>
                  <a:srgbClr val="121723"/>
                </a:solidFill>
                <a:latin typeface="Roboto"/>
                <a:ea typeface="Roboto"/>
                <a:cs typeface="Roboto"/>
                <a:sym typeface="Roboto"/>
              </a:rPr>
              <a:t>This analysis highlights key customers and their substantial impact on revenue during the month.</a:t>
            </a:r>
          </a:p>
          <a:p>
            <a:pPr algn="just">
              <a:lnSpc>
                <a:spcPts val="2372"/>
              </a:lnSpc>
            </a:pPr>
            <a:endParaRPr lang="en-US" sz="1976">
              <a:solidFill>
                <a:srgbClr val="121723"/>
              </a:solidFill>
              <a:latin typeface="Roboto"/>
              <a:ea typeface="Roboto"/>
              <a:cs typeface="Roboto"/>
              <a:sym typeface="Roboto"/>
            </a:endParaRPr>
          </a:p>
          <a:p>
            <a:pPr algn="just">
              <a:lnSpc>
                <a:spcPts val="2372"/>
              </a:lnSpc>
              <a:spcBef>
                <a:spcPct val="0"/>
              </a:spcBef>
            </a:pPr>
            <a:endParaRPr lang="en-US" sz="1976">
              <a:solidFill>
                <a:srgbClr val="121723"/>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839800" y="9258300"/>
            <a:ext cx="839001" cy="764539"/>
          </a:xfrm>
          <a:custGeom>
            <a:avLst/>
            <a:gdLst/>
            <a:ahLst/>
            <a:cxnLst/>
            <a:rect l="l" t="t" r="r" b="b"/>
            <a:pathLst>
              <a:path w="839001" h="764539">
                <a:moveTo>
                  <a:pt x="0" y="0"/>
                </a:moveTo>
                <a:lnTo>
                  <a:pt x="839000" y="0"/>
                </a:lnTo>
                <a:lnTo>
                  <a:pt x="839000"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294360" y="2103102"/>
            <a:ext cx="4594509" cy="1630310"/>
          </a:xfrm>
          <a:custGeom>
            <a:avLst/>
            <a:gdLst/>
            <a:ahLst/>
            <a:cxnLst/>
            <a:rect l="l" t="t" r="r" b="b"/>
            <a:pathLst>
              <a:path w="4594509" h="1630310">
                <a:moveTo>
                  <a:pt x="0" y="0"/>
                </a:moveTo>
                <a:lnTo>
                  <a:pt x="4594509" y="0"/>
                </a:lnTo>
                <a:lnTo>
                  <a:pt x="4594509" y="1630309"/>
                </a:lnTo>
                <a:lnTo>
                  <a:pt x="0" y="1630309"/>
                </a:lnTo>
                <a:lnTo>
                  <a:pt x="0" y="0"/>
                </a:lnTo>
                <a:close/>
              </a:path>
            </a:pathLst>
          </a:custGeom>
          <a:blipFill>
            <a:blip r:embed="rId4"/>
            <a:stretch>
              <a:fillRect/>
            </a:stretch>
          </a:blipFill>
        </p:spPr>
      </p:sp>
      <p:sp>
        <p:nvSpPr>
          <p:cNvPr id="9" name="TextBox 9"/>
          <p:cNvSpPr txBox="1"/>
          <p:nvPr/>
        </p:nvSpPr>
        <p:spPr>
          <a:xfrm>
            <a:off x="4511167" y="476250"/>
            <a:ext cx="9509633" cy="552450"/>
          </a:xfrm>
          <a:prstGeom prst="rect">
            <a:avLst/>
          </a:prstGeom>
        </p:spPr>
        <p:txBody>
          <a:bodyPr wrap="square" lIns="0" tIns="0" rIns="0" bIns="0" rtlCol="0" anchor="t">
            <a:spAutoFit/>
          </a:bodyPr>
          <a:lstStyle/>
          <a:p>
            <a:pPr algn="ctr">
              <a:lnSpc>
                <a:spcPts val="4319"/>
              </a:lnSpc>
              <a:spcBef>
                <a:spcPct val="0"/>
              </a:spcBef>
            </a:pPr>
            <a:r>
              <a:rPr lang="en-US" sz="3599" b="1" dirty="0">
                <a:solidFill>
                  <a:srgbClr val="3A72B2"/>
                </a:solidFill>
                <a:latin typeface="Roboto Bold"/>
                <a:ea typeface="Roboto Bold"/>
                <a:cs typeface="Roboto Bold"/>
                <a:sym typeface="Roboto Bold"/>
              </a:rPr>
              <a:t>The Role of Discounts in Revenue Generation</a:t>
            </a:r>
          </a:p>
        </p:txBody>
      </p:sp>
      <p:sp>
        <p:nvSpPr>
          <p:cNvPr id="10" name="TextBox 10"/>
          <p:cNvSpPr txBox="1"/>
          <p:nvPr/>
        </p:nvSpPr>
        <p:spPr>
          <a:xfrm>
            <a:off x="8490415" y="2918256"/>
            <a:ext cx="8768885" cy="4086225"/>
          </a:xfrm>
          <a:prstGeom prst="rect">
            <a:avLst/>
          </a:prstGeom>
        </p:spPr>
        <p:txBody>
          <a:bodyPr lIns="0" tIns="0" rIns="0" bIns="0" rtlCol="0" anchor="t">
            <a:spAutoFit/>
          </a:bodyPr>
          <a:lstStyle/>
          <a:p>
            <a:pPr algn="just">
              <a:lnSpc>
                <a:spcPts val="2494"/>
              </a:lnSpc>
            </a:pPr>
            <a:r>
              <a:rPr lang="en-US" sz="2079">
                <a:solidFill>
                  <a:srgbClr val="121723"/>
                </a:solidFill>
                <a:latin typeface="Roboto"/>
                <a:ea typeface="Roboto"/>
                <a:cs typeface="Roboto"/>
                <a:sym typeface="Roboto"/>
              </a:rPr>
              <a:t>When examining the percentage of the total customer base, it appears that the utilization of discounts was not fully optimized during the 2019 period. Although 84.07% of customers had the opportunity to use discounts when making transactions, only 33.08% actually took advantage of them, so the coupon likely helped secure the purchase. </a:t>
            </a:r>
            <a:r>
              <a:rPr lang="en-US" sz="2079" b="1" i="1">
                <a:solidFill>
                  <a:srgbClr val="121723"/>
                </a:solidFill>
                <a:latin typeface="Roboto Bold Italics"/>
                <a:ea typeface="Roboto Bold Italics"/>
                <a:cs typeface="Roboto Bold Italics"/>
                <a:sym typeface="Roboto Bold Italics"/>
              </a:rPr>
              <a:t>Good for measuring ROI of campaigns.</a:t>
            </a:r>
          </a:p>
          <a:p>
            <a:pPr algn="just">
              <a:lnSpc>
                <a:spcPts val="2494"/>
              </a:lnSpc>
            </a:pPr>
            <a:endParaRPr lang="en-US" sz="2079" b="1" i="1">
              <a:solidFill>
                <a:srgbClr val="121723"/>
              </a:solidFill>
              <a:latin typeface="Roboto Bold Italics"/>
              <a:ea typeface="Roboto Bold Italics"/>
              <a:cs typeface="Roboto Bold Italics"/>
              <a:sym typeface="Roboto Bold Italics"/>
            </a:endParaRPr>
          </a:p>
          <a:p>
            <a:pPr algn="just">
              <a:lnSpc>
                <a:spcPts val="2494"/>
              </a:lnSpc>
            </a:pPr>
            <a:r>
              <a:rPr lang="en-US" sz="2079">
                <a:solidFill>
                  <a:srgbClr val="121723"/>
                </a:solidFill>
                <a:latin typeface="Roboto"/>
                <a:ea typeface="Roboto"/>
                <a:cs typeface="Roboto"/>
                <a:sym typeface="Roboto"/>
              </a:rPr>
              <a:t>Additionally, 50.90% of customers clicked on discount offers but did not utilize them (Coupon Status = Clicked). This represents a significant opportunity to engage and persuade these customers to convert their interest into actual discount usage, thereby enhancing their overall engagement.</a:t>
            </a:r>
          </a:p>
          <a:p>
            <a:pPr algn="just">
              <a:lnSpc>
                <a:spcPts val="2494"/>
              </a:lnSpc>
              <a:spcBef>
                <a:spcPct val="0"/>
              </a:spcBef>
            </a:pPr>
            <a:endParaRPr lang="en-US" sz="2079">
              <a:solidFill>
                <a:srgbClr val="121723"/>
              </a:solidFill>
              <a:latin typeface="Roboto"/>
              <a:ea typeface="Roboto"/>
              <a:cs typeface="Roboto"/>
              <a:sym typeface="Roboto"/>
            </a:endParaRPr>
          </a:p>
        </p:txBody>
      </p:sp>
      <p:grpSp>
        <p:nvGrpSpPr>
          <p:cNvPr id="11" name="Group 11"/>
          <p:cNvGrpSpPr/>
          <p:nvPr/>
        </p:nvGrpSpPr>
        <p:grpSpPr>
          <a:xfrm>
            <a:off x="1028700" y="4023576"/>
            <a:ext cx="6024196" cy="5234724"/>
            <a:chOff x="0" y="-9524"/>
            <a:chExt cx="8032261" cy="6989156"/>
          </a:xfrm>
        </p:grpSpPr>
        <p:sp>
          <p:nvSpPr>
            <p:cNvPr id="12" name="Freeform 12"/>
            <p:cNvSpPr/>
            <p:nvPr/>
          </p:nvSpPr>
          <p:spPr>
            <a:xfrm>
              <a:off x="0" y="680473"/>
              <a:ext cx="8032261" cy="6299159"/>
            </a:xfrm>
            <a:custGeom>
              <a:avLst/>
              <a:gdLst/>
              <a:ahLst/>
              <a:cxnLst/>
              <a:rect l="l" t="t" r="r" b="b"/>
              <a:pathLst>
                <a:path w="8032261" h="6299159">
                  <a:moveTo>
                    <a:pt x="0" y="0"/>
                  </a:moveTo>
                  <a:lnTo>
                    <a:pt x="8032261" y="0"/>
                  </a:lnTo>
                  <a:lnTo>
                    <a:pt x="8032261" y="6299159"/>
                  </a:lnTo>
                  <a:lnTo>
                    <a:pt x="0" y="6299159"/>
                  </a:lnTo>
                  <a:lnTo>
                    <a:pt x="0" y="0"/>
                  </a:lnTo>
                  <a:close/>
                </a:path>
              </a:pathLst>
            </a:custGeom>
            <a:blipFill>
              <a:blip r:embed="rId5"/>
              <a:stretch>
                <a:fillRect/>
              </a:stretch>
            </a:blipFill>
          </p:spPr>
        </p:sp>
        <p:sp>
          <p:nvSpPr>
            <p:cNvPr id="13" name="TextBox 13"/>
            <p:cNvSpPr txBox="1"/>
            <p:nvPr/>
          </p:nvSpPr>
          <p:spPr>
            <a:xfrm>
              <a:off x="1770183" y="-9524"/>
              <a:ext cx="4651307" cy="2001673"/>
            </a:xfrm>
            <a:prstGeom prst="rect">
              <a:avLst/>
            </a:prstGeom>
          </p:spPr>
          <p:txBody>
            <a:bodyPr wrap="square" lIns="0" tIns="0" rIns="0" bIns="0" rtlCol="0" anchor="t">
              <a:spAutoFit/>
            </a:bodyPr>
            <a:lstStyle/>
            <a:p>
              <a:pPr algn="ctr">
                <a:lnSpc>
                  <a:spcPts val="1680"/>
                </a:lnSpc>
                <a:spcBef>
                  <a:spcPct val="0"/>
                </a:spcBef>
              </a:pPr>
              <a:r>
                <a:rPr lang="en-US" sz="1400" b="1" dirty="0">
                  <a:solidFill>
                    <a:srgbClr val="121723"/>
                  </a:solidFill>
                  <a:latin typeface="Roboto Bold"/>
                  <a:ea typeface="Roboto Bold"/>
                  <a:cs typeface="Roboto Bold"/>
                  <a:sym typeface="Roboto Bold"/>
                </a:rPr>
                <a:t>Analysis of Discount Utilization Among Customers in 2019</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839800" y="9258300"/>
            <a:ext cx="839001" cy="764539"/>
          </a:xfrm>
          <a:custGeom>
            <a:avLst/>
            <a:gdLst/>
            <a:ahLst/>
            <a:cxnLst/>
            <a:rect l="l" t="t" r="r" b="b"/>
            <a:pathLst>
              <a:path w="839001" h="764539">
                <a:moveTo>
                  <a:pt x="0" y="0"/>
                </a:moveTo>
                <a:lnTo>
                  <a:pt x="839000" y="0"/>
                </a:lnTo>
                <a:lnTo>
                  <a:pt x="839000"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4511167" y="476250"/>
            <a:ext cx="9509633" cy="552450"/>
          </a:xfrm>
          <a:prstGeom prst="rect">
            <a:avLst/>
          </a:prstGeom>
        </p:spPr>
        <p:txBody>
          <a:bodyPr wrap="square" lIns="0" tIns="0" rIns="0" bIns="0" rtlCol="0" anchor="t">
            <a:spAutoFit/>
          </a:bodyPr>
          <a:lstStyle/>
          <a:p>
            <a:pPr algn="ctr">
              <a:lnSpc>
                <a:spcPts val="4319"/>
              </a:lnSpc>
              <a:spcBef>
                <a:spcPct val="0"/>
              </a:spcBef>
            </a:pPr>
            <a:r>
              <a:rPr lang="en-US" sz="3599" b="1" dirty="0">
                <a:solidFill>
                  <a:srgbClr val="3A72B2"/>
                </a:solidFill>
                <a:latin typeface="Roboto Bold"/>
                <a:ea typeface="Roboto Bold"/>
                <a:cs typeface="Roboto Bold"/>
                <a:sym typeface="Roboto Bold"/>
              </a:rPr>
              <a:t>The Role of Discounts in Revenue Generation</a:t>
            </a:r>
          </a:p>
        </p:txBody>
      </p:sp>
      <p:sp>
        <p:nvSpPr>
          <p:cNvPr id="10" name="TextBox 10"/>
          <p:cNvSpPr txBox="1"/>
          <p:nvPr/>
        </p:nvSpPr>
        <p:spPr>
          <a:xfrm>
            <a:off x="990600" y="6155278"/>
            <a:ext cx="16268700" cy="3046988"/>
          </a:xfrm>
          <a:prstGeom prst="rect">
            <a:avLst/>
          </a:prstGeom>
        </p:spPr>
        <p:txBody>
          <a:bodyPr wrap="square" lIns="0" tIns="0" rIns="0" bIns="0" rtlCol="0" anchor="t">
            <a:spAutoFit/>
          </a:bodyPr>
          <a:lstStyle/>
          <a:p>
            <a:pPr marL="342900" marR="0" lvl="0" indent="-342900" algn="just">
              <a:spcBef>
                <a:spcPts val="0"/>
              </a:spcBef>
              <a:spcAft>
                <a:spcPts val="0"/>
              </a:spcAft>
              <a:buFont typeface="+mj-lt"/>
              <a:buAutoNum type="arabicPeriod"/>
            </a:pPr>
            <a:r>
              <a:rPr lang="en-US"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Customers Who ‘Not Use’ Coupons Is Spend the Most</a:t>
            </a:r>
            <a:endParaRPr lang="en-US" kern="100" dirty="0">
              <a:effectLst/>
              <a:latin typeface="Roboto" panose="02000000000000000000" pitchFamily="2" charset="0"/>
              <a:ea typeface="Roboto" panose="02000000000000000000" pitchFamily="2" charset="0"/>
              <a:cs typeface="Roboto" panose="02000000000000000000" pitchFamily="2" charset="0"/>
            </a:endParaRPr>
          </a:p>
          <a:p>
            <a:pPr marL="685800" marR="0" algn="just">
              <a:spcBef>
                <a:spcPts val="0"/>
              </a:spcBef>
              <a:spcAft>
                <a:spcPts val="0"/>
              </a:spcAft>
            </a:pPr>
            <a:r>
              <a:rPr lang="en-US"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At $110.86 revenue for ‘Not Use’, it indicates that the customers or those who purchase without the influence of a discount. These customers are likely buying based on need, brand loyalty, or perceived value, rather than price sensitivity. </a:t>
            </a:r>
            <a:endParaRPr lang="en-US" kern="100" dirty="0">
              <a:effectLst/>
              <a:latin typeface="Roboto" panose="02000000000000000000" pitchFamily="2" charset="0"/>
              <a:ea typeface="Roboto" panose="02000000000000000000" pitchFamily="2" charset="0"/>
              <a:cs typeface="Roboto" panose="02000000000000000000" pitchFamily="2" charset="0"/>
            </a:endParaRPr>
          </a:p>
          <a:p>
            <a:pPr marL="685800" marR="0" algn="just">
              <a:spcBef>
                <a:spcPts val="0"/>
              </a:spcBef>
              <a:spcAft>
                <a:spcPts val="0"/>
              </a:spcAft>
            </a:pPr>
            <a:r>
              <a:rPr lang="en-US" kern="0" dirty="0">
                <a:effectLst/>
                <a:latin typeface="Roboto" panose="02000000000000000000" pitchFamily="2" charset="0"/>
                <a:ea typeface="Roboto" panose="02000000000000000000" pitchFamily="2" charset="0"/>
                <a:cs typeface="Roboto" panose="02000000000000000000" pitchFamily="2" charset="0"/>
              </a:rPr>
              <a:t> </a:t>
            </a:r>
            <a:endParaRPr lang="en-US" kern="100" dirty="0">
              <a:effectLst/>
              <a:latin typeface="Roboto" panose="02000000000000000000" pitchFamily="2" charset="0"/>
              <a:ea typeface="Roboto" panose="02000000000000000000" pitchFamily="2" charset="0"/>
              <a:cs typeface="Roboto" panose="02000000000000000000" pitchFamily="2" charset="0"/>
            </a:endParaRPr>
          </a:p>
          <a:p>
            <a:pPr marR="0" lvl="0" algn="just">
              <a:spcBef>
                <a:spcPts val="0"/>
              </a:spcBef>
              <a:spcAft>
                <a:spcPts val="0"/>
              </a:spcAft>
            </a:pPr>
            <a:r>
              <a:rPr lang="en-US"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2.   ‘Use Coupon’ Leads to a Lower Average Sale Amount</a:t>
            </a:r>
            <a:endParaRPr lang="en-US" kern="100" dirty="0">
              <a:effectLst/>
              <a:latin typeface="Roboto" panose="02000000000000000000" pitchFamily="2" charset="0"/>
              <a:ea typeface="Roboto" panose="02000000000000000000" pitchFamily="2" charset="0"/>
              <a:cs typeface="Roboto" panose="02000000000000000000" pitchFamily="2" charset="0"/>
            </a:endParaRPr>
          </a:p>
          <a:p>
            <a:pPr marL="685800" marR="0" algn="just">
              <a:spcBef>
                <a:spcPts val="0"/>
              </a:spcBef>
              <a:spcAft>
                <a:spcPts val="0"/>
              </a:spcAft>
            </a:pPr>
            <a:r>
              <a:rPr lang="en-US"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At $87.93 ‘Use Coupons’ attract price-sensitive customers who may be looking for a deal and are less likely to purchase high items or add extra items to their cart.</a:t>
            </a:r>
            <a:r>
              <a:rPr lang="en-US"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endParaRPr lang="en-US" kern="100" dirty="0">
              <a:effectLst/>
              <a:latin typeface="Roboto" panose="02000000000000000000" pitchFamily="2" charset="0"/>
              <a:ea typeface="Roboto" panose="02000000000000000000" pitchFamily="2" charset="0"/>
              <a:cs typeface="Roboto" panose="02000000000000000000" pitchFamily="2" charset="0"/>
            </a:endParaRPr>
          </a:p>
          <a:p>
            <a:pPr marL="685800" marR="0" algn="just">
              <a:spcBef>
                <a:spcPts val="0"/>
              </a:spcBef>
              <a:spcAft>
                <a:spcPts val="0"/>
              </a:spcAft>
            </a:pPr>
            <a:r>
              <a:rPr lang="en-US"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endParaRPr lang="en-US" kern="100" dirty="0">
              <a:effectLst/>
              <a:latin typeface="Roboto" panose="02000000000000000000" pitchFamily="2" charset="0"/>
              <a:ea typeface="Roboto" panose="02000000000000000000" pitchFamily="2" charset="0"/>
              <a:cs typeface="Roboto" panose="02000000000000000000" pitchFamily="2" charset="0"/>
            </a:endParaRPr>
          </a:p>
          <a:p>
            <a:pPr marR="0" lvl="0" algn="just">
              <a:spcBef>
                <a:spcPts val="0"/>
              </a:spcBef>
              <a:spcAft>
                <a:spcPts val="0"/>
              </a:spcAft>
            </a:pPr>
            <a:r>
              <a:rPr lang="en-US"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3.  ‘Clicked’ Customers Show High Purchase Intent and Value</a:t>
            </a:r>
            <a:endParaRPr lang="en-US" kern="100" dirty="0">
              <a:effectLst/>
              <a:latin typeface="Roboto" panose="02000000000000000000" pitchFamily="2" charset="0"/>
              <a:ea typeface="Roboto" panose="02000000000000000000" pitchFamily="2" charset="0"/>
              <a:cs typeface="Roboto" panose="02000000000000000000" pitchFamily="2" charset="0"/>
            </a:endParaRPr>
          </a:p>
          <a:p>
            <a:pPr marL="685800" marR="0" algn="just">
              <a:spcBef>
                <a:spcPts val="0"/>
              </a:spcBef>
              <a:spcAft>
                <a:spcPts val="0"/>
              </a:spcAft>
            </a:pPr>
            <a:r>
              <a:rPr lang="en-US"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It representing customers who engaged with a coupon but didn't use it, has a very high average sales amount of $108.66. And it suggests that the act of *considering* a coupon does not necessarily mean the customer is price-sensitive.</a:t>
            </a:r>
            <a:endParaRPr lang="en-US" kern="100" dirty="0">
              <a:effectLst/>
              <a:latin typeface="Roboto" panose="02000000000000000000" pitchFamily="2" charset="0"/>
              <a:ea typeface="Roboto" panose="02000000000000000000" pitchFamily="2" charset="0"/>
              <a:cs typeface="Roboto" panose="02000000000000000000" pitchFamily="2" charset="0"/>
            </a:endParaRPr>
          </a:p>
        </p:txBody>
      </p:sp>
      <p:pic>
        <p:nvPicPr>
          <p:cNvPr id="11" name="Picture 10">
            <a:extLst>
              <a:ext uri="{FF2B5EF4-FFF2-40B4-BE49-F238E27FC236}">
                <a16:creationId xmlns:a16="http://schemas.microsoft.com/office/drawing/2014/main" id="{0DE386A7-80F9-7F94-AC09-5B2AB4647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1615395"/>
            <a:ext cx="7772400" cy="4486507"/>
          </a:xfrm>
          <a:prstGeom prst="rect">
            <a:avLst/>
          </a:prstGeom>
        </p:spPr>
      </p:pic>
    </p:spTree>
    <p:extLst>
      <p:ext uri="{BB962C8B-B14F-4D97-AF65-F5344CB8AC3E}">
        <p14:creationId xmlns:p14="http://schemas.microsoft.com/office/powerpoint/2010/main" val="1155111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590648" y="8556688"/>
            <a:ext cx="839001" cy="764539"/>
          </a:xfrm>
          <a:custGeom>
            <a:avLst/>
            <a:gdLst/>
            <a:ahLst/>
            <a:cxnLst/>
            <a:rect l="l" t="t" r="r" b="b"/>
            <a:pathLst>
              <a:path w="839001" h="764539">
                <a:moveTo>
                  <a:pt x="0" y="0"/>
                </a:moveTo>
                <a:lnTo>
                  <a:pt x="839001" y="0"/>
                </a:lnTo>
                <a:lnTo>
                  <a:pt x="839001"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336144" y="1541271"/>
            <a:ext cx="11464128" cy="4146237"/>
          </a:xfrm>
          <a:custGeom>
            <a:avLst/>
            <a:gdLst/>
            <a:ahLst/>
            <a:cxnLst/>
            <a:rect l="l" t="t" r="r" b="b"/>
            <a:pathLst>
              <a:path w="11464128" h="4146237">
                <a:moveTo>
                  <a:pt x="0" y="0"/>
                </a:moveTo>
                <a:lnTo>
                  <a:pt x="11464128" y="0"/>
                </a:lnTo>
                <a:lnTo>
                  <a:pt x="11464128" y="4146237"/>
                </a:lnTo>
                <a:lnTo>
                  <a:pt x="0" y="4146237"/>
                </a:lnTo>
                <a:lnTo>
                  <a:pt x="0" y="0"/>
                </a:lnTo>
                <a:close/>
              </a:path>
            </a:pathLst>
          </a:custGeom>
          <a:blipFill>
            <a:blip r:embed="rId4"/>
            <a:stretch>
              <a:fillRect r="-4832"/>
            </a:stretch>
          </a:blipFill>
        </p:spPr>
      </p:sp>
      <p:sp>
        <p:nvSpPr>
          <p:cNvPr id="9" name="Freeform 9"/>
          <p:cNvSpPr/>
          <p:nvPr/>
        </p:nvSpPr>
        <p:spPr>
          <a:xfrm>
            <a:off x="336144" y="5706558"/>
            <a:ext cx="10395774" cy="3807452"/>
          </a:xfrm>
          <a:custGeom>
            <a:avLst/>
            <a:gdLst/>
            <a:ahLst/>
            <a:cxnLst/>
            <a:rect l="l" t="t" r="r" b="b"/>
            <a:pathLst>
              <a:path w="10395774" h="3807452">
                <a:moveTo>
                  <a:pt x="0" y="0"/>
                </a:moveTo>
                <a:lnTo>
                  <a:pt x="10395774" y="0"/>
                </a:lnTo>
                <a:lnTo>
                  <a:pt x="10395774" y="3807452"/>
                </a:lnTo>
                <a:lnTo>
                  <a:pt x="0" y="3807452"/>
                </a:lnTo>
                <a:lnTo>
                  <a:pt x="0" y="0"/>
                </a:lnTo>
                <a:close/>
              </a:path>
            </a:pathLst>
          </a:custGeom>
          <a:blipFill>
            <a:blip r:embed="rId5"/>
            <a:stretch>
              <a:fillRect/>
            </a:stretch>
          </a:blipFill>
        </p:spPr>
      </p:sp>
      <p:sp>
        <p:nvSpPr>
          <p:cNvPr id="10" name="TextBox 10"/>
          <p:cNvSpPr txBox="1"/>
          <p:nvPr/>
        </p:nvSpPr>
        <p:spPr>
          <a:xfrm>
            <a:off x="4144900" y="476250"/>
            <a:ext cx="10333100" cy="442429"/>
          </a:xfrm>
          <a:prstGeom prst="rect">
            <a:avLst/>
          </a:prstGeom>
        </p:spPr>
        <p:txBody>
          <a:bodyPr wrap="square" lIns="0" tIns="0" rIns="0" bIns="0" rtlCol="0" anchor="t">
            <a:spAutoFit/>
          </a:bodyPr>
          <a:lstStyle/>
          <a:p>
            <a:pPr algn="ctr">
              <a:lnSpc>
                <a:spcPts val="3599"/>
              </a:lnSpc>
              <a:spcBef>
                <a:spcPct val="0"/>
              </a:spcBef>
            </a:pPr>
            <a:r>
              <a:rPr lang="en-US" sz="2999" b="1" dirty="0">
                <a:solidFill>
                  <a:srgbClr val="3A72B2"/>
                </a:solidFill>
                <a:latin typeface="Roboto Bold"/>
                <a:ea typeface="Roboto Bold"/>
                <a:cs typeface="Roboto Bold"/>
                <a:sym typeface="Roboto Bold"/>
              </a:rPr>
              <a:t>Analysis of Discount Utilization Among Customers in 2019</a:t>
            </a:r>
          </a:p>
        </p:txBody>
      </p:sp>
      <p:sp>
        <p:nvSpPr>
          <p:cNvPr id="11" name="TextBox 11"/>
          <p:cNvSpPr txBox="1"/>
          <p:nvPr/>
        </p:nvSpPr>
        <p:spPr>
          <a:xfrm>
            <a:off x="11114236" y="2889984"/>
            <a:ext cx="6725545" cy="6037662"/>
          </a:xfrm>
          <a:prstGeom prst="rect">
            <a:avLst/>
          </a:prstGeom>
        </p:spPr>
        <p:txBody>
          <a:bodyPr lIns="0" tIns="0" rIns="0" bIns="0" rtlCol="0" anchor="t">
            <a:spAutoFit/>
          </a:bodyPr>
          <a:lstStyle/>
          <a:p>
            <a:pPr algn="just">
              <a:lnSpc>
                <a:spcPts val="2321"/>
              </a:lnSpc>
            </a:pPr>
            <a:r>
              <a:rPr lang="en-US" sz="1934" dirty="0">
                <a:solidFill>
                  <a:srgbClr val="121723"/>
                </a:solidFill>
                <a:latin typeface="Roboto"/>
                <a:ea typeface="Roboto"/>
                <a:cs typeface="Roboto"/>
                <a:sym typeface="Roboto"/>
              </a:rPr>
              <a:t>In August, we witnessed the highest number of customers taking advantage of discounts, totaling 300 customers. Out of these, 268 customers successfully claimed their discounts to complete transactions. This indicates a strong interest in discount offers during this month, reflecting effective promotional strategies.</a:t>
            </a:r>
          </a:p>
          <a:p>
            <a:pPr algn="just">
              <a:lnSpc>
                <a:spcPts val="2321"/>
              </a:lnSpc>
            </a:pPr>
            <a:endParaRPr lang="en-US" sz="1934" dirty="0">
              <a:solidFill>
                <a:srgbClr val="121723"/>
              </a:solidFill>
              <a:latin typeface="Roboto"/>
              <a:ea typeface="Roboto"/>
              <a:cs typeface="Roboto"/>
              <a:sym typeface="Roboto"/>
            </a:endParaRPr>
          </a:p>
          <a:p>
            <a:pPr algn="just">
              <a:lnSpc>
                <a:spcPts val="2321"/>
              </a:lnSpc>
            </a:pPr>
            <a:r>
              <a:rPr lang="en-US" sz="1934" dirty="0">
                <a:solidFill>
                  <a:srgbClr val="121723"/>
                </a:solidFill>
                <a:latin typeface="Roboto"/>
                <a:ea typeface="Roboto"/>
                <a:cs typeface="Roboto"/>
                <a:sym typeface="Roboto"/>
              </a:rPr>
              <a:t>When we look at the Discount Conversion Rate (DCR), February emerges as a standout month, achieving an impressive rate of 92.66%. This means that 101 out of 109 customers who were eligible to claim discounts actually did so. Such a high conversion rate suggests that customers in February were not only aware of the discounts but were also motivated to utilize them, highlighting the effectiveness of the promotional campaigns during that time.</a:t>
            </a:r>
          </a:p>
          <a:p>
            <a:pPr algn="just">
              <a:lnSpc>
                <a:spcPts val="2321"/>
              </a:lnSpc>
            </a:pPr>
            <a:endParaRPr lang="en-US" sz="1934" dirty="0">
              <a:solidFill>
                <a:srgbClr val="121723"/>
              </a:solidFill>
              <a:latin typeface="Roboto"/>
              <a:ea typeface="Roboto"/>
              <a:cs typeface="Roboto"/>
              <a:sym typeface="Roboto"/>
            </a:endParaRPr>
          </a:p>
          <a:p>
            <a:pPr algn="just">
              <a:lnSpc>
                <a:spcPts val="2321"/>
              </a:lnSpc>
            </a:pPr>
            <a:r>
              <a:rPr lang="en-US" sz="1934" dirty="0">
                <a:solidFill>
                  <a:srgbClr val="121723"/>
                </a:solidFill>
                <a:latin typeface="Roboto"/>
                <a:ea typeface="Roboto"/>
                <a:cs typeface="Roboto"/>
                <a:sym typeface="Roboto"/>
              </a:rPr>
              <a:t>Overall, these insights reveal that while August had the highest number of customers engaging with discounts, February showcased a superior ability to convert potential interest into actual transactions. </a:t>
            </a:r>
          </a:p>
          <a:p>
            <a:pPr algn="just">
              <a:lnSpc>
                <a:spcPts val="2321"/>
              </a:lnSpc>
              <a:spcBef>
                <a:spcPct val="0"/>
              </a:spcBef>
            </a:pPr>
            <a:endParaRPr lang="en-US" sz="1934" dirty="0">
              <a:solidFill>
                <a:srgbClr val="121723"/>
              </a:solidFill>
              <a:latin typeface="Roboto"/>
              <a:ea typeface="Roboto"/>
              <a:cs typeface="Roboto"/>
              <a:sym typeface="Roboto"/>
            </a:endParaRPr>
          </a:p>
        </p:txBody>
      </p:sp>
      <p:sp>
        <p:nvSpPr>
          <p:cNvPr id="12" name="AutoShape 12"/>
          <p:cNvSpPr/>
          <p:nvPr/>
        </p:nvSpPr>
        <p:spPr>
          <a:xfrm flipH="1">
            <a:off x="3721261" y="5687508"/>
            <a:ext cx="0" cy="3826502"/>
          </a:xfrm>
          <a:prstGeom prst="line">
            <a:avLst/>
          </a:prstGeom>
          <a:ln w="38100" cap="flat">
            <a:solidFill>
              <a:srgbClr val="FF5757"/>
            </a:solidFill>
            <a:prstDash val="solid"/>
            <a:headEnd type="none" w="sm" len="sm"/>
            <a:tailEnd type="none" w="sm" len="sm"/>
          </a:ln>
        </p:spPr>
      </p:sp>
      <p:sp>
        <p:nvSpPr>
          <p:cNvPr id="13" name="AutoShape 13"/>
          <p:cNvSpPr/>
          <p:nvPr/>
        </p:nvSpPr>
        <p:spPr>
          <a:xfrm>
            <a:off x="2375388" y="5663025"/>
            <a:ext cx="0" cy="3850985"/>
          </a:xfrm>
          <a:prstGeom prst="line">
            <a:avLst/>
          </a:prstGeom>
          <a:ln w="38100" cap="flat">
            <a:solidFill>
              <a:srgbClr val="FF5757"/>
            </a:solidFill>
            <a:prstDash val="solid"/>
            <a:headEnd type="none" w="sm" len="sm"/>
            <a:tailEnd type="none" w="sm" len="sm"/>
          </a:ln>
        </p:spPr>
      </p:sp>
      <p:sp>
        <p:nvSpPr>
          <p:cNvPr id="14" name="AutoShape 14"/>
          <p:cNvSpPr/>
          <p:nvPr/>
        </p:nvSpPr>
        <p:spPr>
          <a:xfrm flipH="1">
            <a:off x="2375388" y="9514010"/>
            <a:ext cx="1372823" cy="0"/>
          </a:xfrm>
          <a:prstGeom prst="line">
            <a:avLst/>
          </a:prstGeom>
          <a:ln w="38100" cap="flat">
            <a:solidFill>
              <a:srgbClr val="FF5757"/>
            </a:solidFill>
            <a:prstDash val="solid"/>
            <a:headEnd type="none" w="sm" len="sm"/>
            <a:tailEnd type="none" w="sm" len="sm"/>
          </a:ln>
        </p:spPr>
      </p:sp>
      <p:sp>
        <p:nvSpPr>
          <p:cNvPr id="15" name="AutoShape 15"/>
          <p:cNvSpPr/>
          <p:nvPr/>
        </p:nvSpPr>
        <p:spPr>
          <a:xfrm flipH="1">
            <a:off x="2348438" y="5687508"/>
            <a:ext cx="1372823" cy="0"/>
          </a:xfrm>
          <a:prstGeom prst="line">
            <a:avLst/>
          </a:prstGeom>
          <a:ln w="38100" cap="flat">
            <a:solidFill>
              <a:srgbClr val="FF5757"/>
            </a:solidFill>
            <a:prstDash val="solid"/>
            <a:headEnd type="none" w="sm" len="sm"/>
            <a:tailEnd type="none" w="sm" len="sm"/>
          </a:ln>
        </p:spPr>
      </p:sp>
      <p:sp>
        <p:nvSpPr>
          <p:cNvPr id="16" name="AutoShape 16"/>
          <p:cNvSpPr/>
          <p:nvPr/>
        </p:nvSpPr>
        <p:spPr>
          <a:xfrm flipH="1">
            <a:off x="6754337" y="5687508"/>
            <a:ext cx="0" cy="3826502"/>
          </a:xfrm>
          <a:prstGeom prst="line">
            <a:avLst/>
          </a:prstGeom>
          <a:ln w="38100" cap="flat">
            <a:solidFill>
              <a:srgbClr val="FF5757"/>
            </a:solidFill>
            <a:prstDash val="solid"/>
            <a:headEnd type="none" w="sm" len="sm"/>
            <a:tailEnd type="none" w="sm" len="sm"/>
          </a:ln>
        </p:spPr>
      </p:sp>
      <p:sp>
        <p:nvSpPr>
          <p:cNvPr id="17" name="AutoShape 17"/>
          <p:cNvSpPr/>
          <p:nvPr/>
        </p:nvSpPr>
        <p:spPr>
          <a:xfrm flipH="1">
            <a:off x="5376803" y="5706558"/>
            <a:ext cx="0" cy="3826502"/>
          </a:xfrm>
          <a:prstGeom prst="line">
            <a:avLst/>
          </a:prstGeom>
          <a:ln w="38100" cap="flat">
            <a:solidFill>
              <a:srgbClr val="FF5757"/>
            </a:solidFill>
            <a:prstDash val="solid"/>
            <a:headEnd type="none" w="sm" len="sm"/>
            <a:tailEnd type="none" w="sm" len="sm"/>
          </a:ln>
        </p:spPr>
      </p:sp>
      <p:sp>
        <p:nvSpPr>
          <p:cNvPr id="18" name="AutoShape 18"/>
          <p:cNvSpPr/>
          <p:nvPr/>
        </p:nvSpPr>
        <p:spPr>
          <a:xfrm flipH="1">
            <a:off x="5376803" y="9494960"/>
            <a:ext cx="1372823" cy="0"/>
          </a:xfrm>
          <a:prstGeom prst="line">
            <a:avLst/>
          </a:prstGeom>
          <a:ln w="38100" cap="flat">
            <a:solidFill>
              <a:srgbClr val="FF5757"/>
            </a:solidFill>
            <a:prstDash val="solid"/>
            <a:headEnd type="none" w="sm" len="sm"/>
            <a:tailEnd type="none" w="sm" len="sm"/>
          </a:ln>
        </p:spPr>
      </p:sp>
      <p:sp>
        <p:nvSpPr>
          <p:cNvPr id="19" name="AutoShape 19"/>
          <p:cNvSpPr/>
          <p:nvPr/>
        </p:nvSpPr>
        <p:spPr>
          <a:xfrm flipH="1">
            <a:off x="5376803" y="5725608"/>
            <a:ext cx="1372823" cy="0"/>
          </a:xfrm>
          <a:prstGeom prst="line">
            <a:avLst/>
          </a:prstGeom>
          <a:ln w="38100" cap="flat">
            <a:solidFill>
              <a:srgbClr val="FF5757"/>
            </a:solidFill>
            <a:prstDash val="solid"/>
            <a:headEnd type="none" w="sm" len="sm"/>
            <a:tailEnd type="none" w="sm" len="sm"/>
          </a:ln>
        </p:spPr>
      </p:sp>
      <p:sp>
        <p:nvSpPr>
          <p:cNvPr id="20" name="AutoShape 20"/>
          <p:cNvSpPr/>
          <p:nvPr/>
        </p:nvSpPr>
        <p:spPr>
          <a:xfrm flipH="1">
            <a:off x="9877148" y="5725608"/>
            <a:ext cx="0" cy="3826502"/>
          </a:xfrm>
          <a:prstGeom prst="line">
            <a:avLst/>
          </a:prstGeom>
          <a:ln w="38100" cap="flat">
            <a:solidFill>
              <a:srgbClr val="FF5757"/>
            </a:solidFill>
            <a:prstDash val="solid"/>
            <a:headEnd type="none" w="sm" len="sm"/>
            <a:tailEnd type="none" w="sm" len="sm"/>
          </a:ln>
        </p:spPr>
      </p:sp>
      <p:sp>
        <p:nvSpPr>
          <p:cNvPr id="21" name="AutoShape 21"/>
          <p:cNvSpPr/>
          <p:nvPr/>
        </p:nvSpPr>
        <p:spPr>
          <a:xfrm flipH="1">
            <a:off x="9144000" y="5725608"/>
            <a:ext cx="0" cy="3826502"/>
          </a:xfrm>
          <a:prstGeom prst="line">
            <a:avLst/>
          </a:prstGeom>
          <a:ln w="38100" cap="flat">
            <a:solidFill>
              <a:srgbClr val="FF5757"/>
            </a:solidFill>
            <a:prstDash val="solid"/>
            <a:headEnd type="none" w="sm" len="sm"/>
            <a:tailEnd type="none" w="sm" len="sm"/>
          </a:ln>
        </p:spPr>
      </p:sp>
      <p:sp>
        <p:nvSpPr>
          <p:cNvPr id="22" name="AutoShape 22"/>
          <p:cNvSpPr/>
          <p:nvPr/>
        </p:nvSpPr>
        <p:spPr>
          <a:xfrm flipH="1">
            <a:off x="9144000" y="9514010"/>
            <a:ext cx="733148" cy="0"/>
          </a:xfrm>
          <a:prstGeom prst="line">
            <a:avLst/>
          </a:prstGeom>
          <a:ln w="38100" cap="flat">
            <a:solidFill>
              <a:srgbClr val="FF5757"/>
            </a:solidFill>
            <a:prstDash val="solid"/>
            <a:headEnd type="none" w="sm" len="sm"/>
            <a:tailEnd type="none" w="sm" len="sm"/>
          </a:ln>
        </p:spPr>
      </p:sp>
      <p:sp>
        <p:nvSpPr>
          <p:cNvPr id="23" name="AutoShape 23"/>
          <p:cNvSpPr/>
          <p:nvPr/>
        </p:nvSpPr>
        <p:spPr>
          <a:xfrm flipH="1">
            <a:off x="9144000" y="5744658"/>
            <a:ext cx="733148" cy="0"/>
          </a:xfrm>
          <a:prstGeom prst="line">
            <a:avLst/>
          </a:prstGeom>
          <a:ln w="38100" cap="flat">
            <a:solidFill>
              <a:srgbClr val="FF5757"/>
            </a:solidFill>
            <a:prstDash val="solid"/>
            <a:headEnd type="none" w="sm" len="sm"/>
            <a:tailEnd type="none" w="sm" len="sm"/>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590648" y="8556688"/>
            <a:ext cx="839001" cy="764539"/>
          </a:xfrm>
          <a:custGeom>
            <a:avLst/>
            <a:gdLst/>
            <a:ahLst/>
            <a:cxnLst/>
            <a:rect l="l" t="t" r="r" b="b"/>
            <a:pathLst>
              <a:path w="839001" h="764539">
                <a:moveTo>
                  <a:pt x="0" y="0"/>
                </a:moveTo>
                <a:lnTo>
                  <a:pt x="839001" y="0"/>
                </a:lnTo>
                <a:lnTo>
                  <a:pt x="839001"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682422" y="1428409"/>
            <a:ext cx="12041390" cy="4154279"/>
          </a:xfrm>
          <a:custGeom>
            <a:avLst/>
            <a:gdLst/>
            <a:ahLst/>
            <a:cxnLst/>
            <a:rect l="l" t="t" r="r" b="b"/>
            <a:pathLst>
              <a:path w="12041390" h="4154279">
                <a:moveTo>
                  <a:pt x="0" y="0"/>
                </a:moveTo>
                <a:lnTo>
                  <a:pt x="12041390" y="0"/>
                </a:lnTo>
                <a:lnTo>
                  <a:pt x="12041390" y="4154279"/>
                </a:lnTo>
                <a:lnTo>
                  <a:pt x="0" y="4154279"/>
                </a:lnTo>
                <a:lnTo>
                  <a:pt x="0" y="0"/>
                </a:lnTo>
                <a:close/>
              </a:path>
            </a:pathLst>
          </a:custGeom>
          <a:blipFill>
            <a:blip r:embed="rId4"/>
            <a:stretch>
              <a:fillRect/>
            </a:stretch>
          </a:blipFill>
        </p:spPr>
      </p:sp>
      <p:sp>
        <p:nvSpPr>
          <p:cNvPr id="9" name="TextBox 9"/>
          <p:cNvSpPr txBox="1"/>
          <p:nvPr/>
        </p:nvSpPr>
        <p:spPr>
          <a:xfrm>
            <a:off x="5025442" y="497113"/>
            <a:ext cx="8237116" cy="442429"/>
          </a:xfrm>
          <a:prstGeom prst="rect">
            <a:avLst/>
          </a:prstGeom>
        </p:spPr>
        <p:txBody>
          <a:bodyPr wrap="square" lIns="0" tIns="0" rIns="0" bIns="0" rtlCol="0" anchor="t">
            <a:spAutoFit/>
          </a:bodyPr>
          <a:lstStyle/>
          <a:p>
            <a:pPr algn="ctr">
              <a:lnSpc>
                <a:spcPts val="3599"/>
              </a:lnSpc>
              <a:spcBef>
                <a:spcPct val="0"/>
              </a:spcBef>
            </a:pPr>
            <a:r>
              <a:rPr lang="en-US" sz="2999" b="1" dirty="0">
                <a:solidFill>
                  <a:srgbClr val="3A72B2"/>
                </a:solidFill>
                <a:latin typeface="Roboto Bold"/>
                <a:ea typeface="Roboto Bold"/>
                <a:cs typeface="Roboto Bold"/>
                <a:sym typeface="Roboto Bold"/>
              </a:rPr>
              <a:t>Revenue Insights from Discounted Purchases</a:t>
            </a:r>
          </a:p>
        </p:txBody>
      </p:sp>
      <p:sp>
        <p:nvSpPr>
          <p:cNvPr id="10" name="TextBox 10"/>
          <p:cNvSpPr txBox="1"/>
          <p:nvPr/>
        </p:nvSpPr>
        <p:spPr>
          <a:xfrm>
            <a:off x="11106579" y="3089377"/>
            <a:ext cx="6769928" cy="4758636"/>
          </a:xfrm>
          <a:prstGeom prst="rect">
            <a:avLst/>
          </a:prstGeom>
        </p:spPr>
        <p:txBody>
          <a:bodyPr lIns="0" tIns="0" rIns="0" bIns="0" rtlCol="0" anchor="t">
            <a:spAutoFit/>
          </a:bodyPr>
          <a:lstStyle/>
          <a:p>
            <a:pPr algn="just">
              <a:lnSpc>
                <a:spcPts val="2041"/>
              </a:lnSpc>
            </a:pPr>
            <a:r>
              <a:rPr lang="en-US" sz="1700">
                <a:solidFill>
                  <a:srgbClr val="121723"/>
                </a:solidFill>
                <a:latin typeface="Roboto"/>
                <a:ea typeface="Roboto"/>
                <a:cs typeface="Roboto"/>
                <a:sym typeface="Roboto"/>
              </a:rPr>
              <a:t>In November, we observed the highest revenue generated from customers who converted to discounted purchases, amounting to $166,558.83. This impressive figure represented 30.41% of the total revenue for the month, indicating that discounts played a significant role in driving sales during this period. The effectiveness of discount strategies in November suggests that seasonal promotions and marketing efforts likely resonated well with customers, encouraging them to take advantage of these offers.</a:t>
            </a:r>
          </a:p>
          <a:p>
            <a:pPr algn="just">
              <a:lnSpc>
                <a:spcPts val="2041"/>
              </a:lnSpc>
            </a:pPr>
            <a:endParaRPr lang="en-US" sz="1700">
              <a:solidFill>
                <a:srgbClr val="121723"/>
              </a:solidFill>
              <a:latin typeface="Roboto"/>
              <a:ea typeface="Roboto"/>
              <a:cs typeface="Roboto"/>
              <a:sym typeface="Roboto"/>
            </a:endParaRPr>
          </a:p>
          <a:p>
            <a:pPr algn="just">
              <a:lnSpc>
                <a:spcPts val="2041"/>
              </a:lnSpc>
            </a:pPr>
            <a:r>
              <a:rPr lang="en-US" sz="1700">
                <a:solidFill>
                  <a:srgbClr val="121723"/>
                </a:solidFill>
                <a:latin typeface="Roboto"/>
                <a:ea typeface="Roboto"/>
                <a:cs typeface="Roboto"/>
                <a:sym typeface="Roboto"/>
              </a:rPr>
              <a:t>Conversely, when analyzing the Discount Revenue Rate (DRR), April emerged as the month with the highest rate, contributing $152,147.87 to total revenue. This contribution accounted for 31.86% of April's overall revenue, reflecting a strong engagement from customers during this time. </a:t>
            </a:r>
          </a:p>
          <a:p>
            <a:pPr algn="just">
              <a:lnSpc>
                <a:spcPts val="2041"/>
              </a:lnSpc>
            </a:pPr>
            <a:endParaRPr lang="en-US" sz="1700">
              <a:solidFill>
                <a:srgbClr val="121723"/>
              </a:solidFill>
              <a:latin typeface="Roboto"/>
              <a:ea typeface="Roboto"/>
              <a:cs typeface="Roboto"/>
              <a:sym typeface="Roboto"/>
            </a:endParaRPr>
          </a:p>
          <a:p>
            <a:pPr algn="just">
              <a:lnSpc>
                <a:spcPts val="2041"/>
              </a:lnSpc>
              <a:spcBef>
                <a:spcPct val="0"/>
              </a:spcBef>
            </a:pPr>
            <a:r>
              <a:rPr lang="en-US" sz="1700">
                <a:solidFill>
                  <a:srgbClr val="121723"/>
                </a:solidFill>
                <a:latin typeface="Roboto"/>
                <a:ea typeface="Roboto"/>
                <a:cs typeface="Roboto"/>
                <a:sym typeface="Roboto"/>
              </a:rPr>
              <a:t>The juxtaposition of these months illustrates the varying impacts of discount strategies throughout the year. While November generated substantial revenue, April demonstrated the highest conversion efficiency through discounts.</a:t>
            </a:r>
          </a:p>
        </p:txBody>
      </p:sp>
      <p:sp>
        <p:nvSpPr>
          <p:cNvPr id="11" name="Freeform 11"/>
          <p:cNvSpPr/>
          <p:nvPr/>
        </p:nvSpPr>
        <p:spPr>
          <a:xfrm>
            <a:off x="482476" y="5582688"/>
            <a:ext cx="10395774" cy="3807452"/>
          </a:xfrm>
          <a:custGeom>
            <a:avLst/>
            <a:gdLst/>
            <a:ahLst/>
            <a:cxnLst/>
            <a:rect l="l" t="t" r="r" b="b"/>
            <a:pathLst>
              <a:path w="10395774" h="3807452">
                <a:moveTo>
                  <a:pt x="0" y="0"/>
                </a:moveTo>
                <a:lnTo>
                  <a:pt x="10395774" y="0"/>
                </a:lnTo>
                <a:lnTo>
                  <a:pt x="10395774" y="3807453"/>
                </a:lnTo>
                <a:lnTo>
                  <a:pt x="0" y="3807453"/>
                </a:lnTo>
                <a:lnTo>
                  <a:pt x="0" y="0"/>
                </a:lnTo>
                <a:close/>
              </a:path>
            </a:pathLst>
          </a:custGeom>
          <a:blipFill>
            <a:blip r:embed="rId5"/>
            <a:stretch>
              <a:fillRect/>
            </a:stretch>
          </a:blipFill>
        </p:spPr>
      </p:sp>
      <p:sp>
        <p:nvSpPr>
          <p:cNvPr id="12" name="AutoShape 12"/>
          <p:cNvSpPr/>
          <p:nvPr/>
        </p:nvSpPr>
        <p:spPr>
          <a:xfrm flipH="1">
            <a:off x="10752671" y="5582688"/>
            <a:ext cx="0" cy="3826502"/>
          </a:xfrm>
          <a:prstGeom prst="line">
            <a:avLst/>
          </a:prstGeom>
          <a:ln w="38100" cap="flat">
            <a:solidFill>
              <a:srgbClr val="FF5757"/>
            </a:solidFill>
            <a:prstDash val="solid"/>
            <a:headEnd type="none" w="sm" len="sm"/>
            <a:tailEnd type="none" w="sm" len="sm"/>
          </a:ln>
        </p:spPr>
      </p:sp>
      <p:sp>
        <p:nvSpPr>
          <p:cNvPr id="13" name="AutoShape 13"/>
          <p:cNvSpPr/>
          <p:nvPr/>
        </p:nvSpPr>
        <p:spPr>
          <a:xfrm flipH="1">
            <a:off x="9979231" y="9390141"/>
            <a:ext cx="773440" cy="0"/>
          </a:xfrm>
          <a:prstGeom prst="line">
            <a:avLst/>
          </a:prstGeom>
          <a:ln w="38100" cap="flat">
            <a:solidFill>
              <a:srgbClr val="FF5757"/>
            </a:solidFill>
            <a:prstDash val="solid"/>
            <a:headEnd type="none" w="sm" len="sm"/>
            <a:tailEnd type="none" w="sm" len="sm"/>
          </a:ln>
        </p:spPr>
      </p:sp>
      <p:sp>
        <p:nvSpPr>
          <p:cNvPr id="14" name="AutoShape 14"/>
          <p:cNvSpPr/>
          <p:nvPr/>
        </p:nvSpPr>
        <p:spPr>
          <a:xfrm flipH="1">
            <a:off x="9979231" y="5582688"/>
            <a:ext cx="0" cy="3826502"/>
          </a:xfrm>
          <a:prstGeom prst="line">
            <a:avLst/>
          </a:prstGeom>
          <a:ln w="38100" cap="flat">
            <a:solidFill>
              <a:srgbClr val="FF5757"/>
            </a:solidFill>
            <a:prstDash val="solid"/>
            <a:headEnd type="none" w="sm" len="sm"/>
            <a:tailEnd type="none" w="sm" len="sm"/>
          </a:ln>
        </p:spPr>
      </p:sp>
      <p:sp>
        <p:nvSpPr>
          <p:cNvPr id="15" name="AutoShape 15"/>
          <p:cNvSpPr/>
          <p:nvPr/>
        </p:nvSpPr>
        <p:spPr>
          <a:xfrm flipH="1">
            <a:off x="9979231" y="5601738"/>
            <a:ext cx="773440" cy="0"/>
          </a:xfrm>
          <a:prstGeom prst="line">
            <a:avLst/>
          </a:prstGeom>
          <a:ln w="38100" cap="flat">
            <a:solidFill>
              <a:srgbClr val="FF5757"/>
            </a:solidFill>
            <a:prstDash val="solid"/>
            <a:headEnd type="none" w="sm" len="sm"/>
            <a:tailEnd type="none" w="sm" len="sm"/>
          </a:ln>
        </p:spPr>
      </p:sp>
      <p:sp>
        <p:nvSpPr>
          <p:cNvPr id="16" name="AutoShape 16"/>
          <p:cNvSpPr/>
          <p:nvPr/>
        </p:nvSpPr>
        <p:spPr>
          <a:xfrm flipH="1">
            <a:off x="3866762" y="5601738"/>
            <a:ext cx="0" cy="3826502"/>
          </a:xfrm>
          <a:prstGeom prst="line">
            <a:avLst/>
          </a:prstGeom>
          <a:ln w="38100" cap="flat">
            <a:solidFill>
              <a:srgbClr val="FF5757"/>
            </a:solidFill>
            <a:prstDash val="solid"/>
            <a:headEnd type="none" w="sm" len="sm"/>
            <a:tailEnd type="none" w="sm" len="sm"/>
          </a:ln>
        </p:spPr>
      </p:sp>
      <p:sp>
        <p:nvSpPr>
          <p:cNvPr id="17" name="AutoShape 17"/>
          <p:cNvSpPr/>
          <p:nvPr/>
        </p:nvSpPr>
        <p:spPr>
          <a:xfrm flipH="1">
            <a:off x="5518574" y="5582688"/>
            <a:ext cx="0" cy="3826502"/>
          </a:xfrm>
          <a:prstGeom prst="line">
            <a:avLst/>
          </a:prstGeom>
          <a:ln w="38100" cap="flat">
            <a:solidFill>
              <a:srgbClr val="FF5757"/>
            </a:solidFill>
            <a:prstDash val="solid"/>
            <a:headEnd type="none" w="sm" len="sm"/>
            <a:tailEnd type="none" w="sm" len="sm"/>
          </a:ln>
        </p:spPr>
      </p:sp>
      <p:sp>
        <p:nvSpPr>
          <p:cNvPr id="18" name="AutoShape 18"/>
          <p:cNvSpPr/>
          <p:nvPr/>
        </p:nvSpPr>
        <p:spPr>
          <a:xfrm flipH="1" flipV="1">
            <a:off x="3866762" y="5531714"/>
            <a:ext cx="1651812" cy="50974"/>
          </a:xfrm>
          <a:prstGeom prst="line">
            <a:avLst/>
          </a:prstGeom>
          <a:ln w="38100" cap="flat">
            <a:solidFill>
              <a:srgbClr val="FF5757"/>
            </a:solidFill>
            <a:prstDash val="solid"/>
            <a:headEnd type="none" w="sm" len="sm"/>
            <a:tailEnd type="none" w="sm" len="sm"/>
          </a:ln>
        </p:spPr>
      </p:sp>
      <p:sp>
        <p:nvSpPr>
          <p:cNvPr id="19" name="AutoShape 19"/>
          <p:cNvSpPr/>
          <p:nvPr/>
        </p:nvSpPr>
        <p:spPr>
          <a:xfrm flipH="1">
            <a:off x="3837658" y="9390141"/>
            <a:ext cx="1680916" cy="0"/>
          </a:xfrm>
          <a:prstGeom prst="line">
            <a:avLst/>
          </a:prstGeom>
          <a:ln w="38100" cap="flat">
            <a:solidFill>
              <a:srgbClr val="FF5757"/>
            </a:solidFill>
            <a:prstDash val="solid"/>
            <a:headEnd type="none" w="sm" len="sm"/>
            <a:tailEnd type="none" w="sm" len="sm"/>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839800" y="9258300"/>
            <a:ext cx="839001" cy="764539"/>
          </a:xfrm>
          <a:custGeom>
            <a:avLst/>
            <a:gdLst/>
            <a:ahLst/>
            <a:cxnLst/>
            <a:rect l="l" t="t" r="r" b="b"/>
            <a:pathLst>
              <a:path w="839001" h="764539">
                <a:moveTo>
                  <a:pt x="0" y="0"/>
                </a:moveTo>
                <a:lnTo>
                  <a:pt x="839000" y="0"/>
                </a:lnTo>
                <a:lnTo>
                  <a:pt x="839000"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609199" y="6322529"/>
            <a:ext cx="10184219" cy="3700310"/>
          </a:xfrm>
          <a:custGeom>
            <a:avLst/>
            <a:gdLst/>
            <a:ahLst/>
            <a:cxnLst/>
            <a:rect l="l" t="t" r="r" b="b"/>
            <a:pathLst>
              <a:path w="10184219" h="3700310">
                <a:moveTo>
                  <a:pt x="0" y="0"/>
                </a:moveTo>
                <a:lnTo>
                  <a:pt x="10184219" y="0"/>
                </a:lnTo>
                <a:lnTo>
                  <a:pt x="10184219" y="3700310"/>
                </a:lnTo>
                <a:lnTo>
                  <a:pt x="0" y="3700310"/>
                </a:lnTo>
                <a:lnTo>
                  <a:pt x="0" y="0"/>
                </a:lnTo>
                <a:close/>
              </a:path>
            </a:pathLst>
          </a:custGeom>
          <a:blipFill>
            <a:blip r:embed="rId4"/>
            <a:stretch>
              <a:fillRect r="-577"/>
            </a:stretch>
          </a:blipFill>
        </p:spPr>
      </p:sp>
      <p:sp>
        <p:nvSpPr>
          <p:cNvPr id="9" name="Freeform 9"/>
          <p:cNvSpPr/>
          <p:nvPr/>
        </p:nvSpPr>
        <p:spPr>
          <a:xfrm>
            <a:off x="814993" y="1252156"/>
            <a:ext cx="8329007" cy="4934937"/>
          </a:xfrm>
          <a:custGeom>
            <a:avLst/>
            <a:gdLst/>
            <a:ahLst/>
            <a:cxnLst/>
            <a:rect l="l" t="t" r="r" b="b"/>
            <a:pathLst>
              <a:path w="8329007" h="4934937">
                <a:moveTo>
                  <a:pt x="0" y="0"/>
                </a:moveTo>
                <a:lnTo>
                  <a:pt x="8329008" y="0"/>
                </a:lnTo>
                <a:lnTo>
                  <a:pt x="8329008" y="4934937"/>
                </a:lnTo>
                <a:lnTo>
                  <a:pt x="0" y="4934937"/>
                </a:lnTo>
                <a:lnTo>
                  <a:pt x="0" y="0"/>
                </a:lnTo>
                <a:close/>
              </a:path>
            </a:pathLst>
          </a:custGeom>
          <a:blipFill>
            <a:blip r:embed="rId5"/>
            <a:stretch>
              <a:fillRect/>
            </a:stretch>
          </a:blipFill>
        </p:spPr>
      </p:sp>
      <p:sp>
        <p:nvSpPr>
          <p:cNvPr id="10" name="TextBox 10"/>
          <p:cNvSpPr txBox="1"/>
          <p:nvPr/>
        </p:nvSpPr>
        <p:spPr>
          <a:xfrm>
            <a:off x="4878585" y="336144"/>
            <a:ext cx="9142209" cy="564257"/>
          </a:xfrm>
          <a:prstGeom prst="rect">
            <a:avLst/>
          </a:prstGeom>
        </p:spPr>
        <p:txBody>
          <a:bodyPr wrap="square" lIns="0" tIns="0" rIns="0" bIns="0" rtlCol="0" anchor="t">
            <a:spAutoFit/>
          </a:bodyPr>
          <a:lstStyle/>
          <a:p>
            <a:pPr algn="ctr">
              <a:lnSpc>
                <a:spcPts val="4559"/>
              </a:lnSpc>
              <a:spcBef>
                <a:spcPct val="0"/>
              </a:spcBef>
            </a:pPr>
            <a:r>
              <a:rPr lang="en-US" sz="3600" b="1" dirty="0">
                <a:solidFill>
                  <a:srgbClr val="3A72B2"/>
                </a:solidFill>
                <a:latin typeface="Roboto Bold"/>
                <a:ea typeface="Roboto Bold"/>
                <a:cs typeface="Roboto Bold"/>
                <a:sym typeface="Roboto Bold"/>
              </a:rPr>
              <a:t>Customer Insights by Product Category</a:t>
            </a:r>
          </a:p>
        </p:txBody>
      </p:sp>
      <p:sp>
        <p:nvSpPr>
          <p:cNvPr id="11" name="TextBox 11"/>
          <p:cNvSpPr txBox="1"/>
          <p:nvPr/>
        </p:nvSpPr>
        <p:spPr>
          <a:xfrm>
            <a:off x="9753601" y="1688797"/>
            <a:ext cx="7925200" cy="3937938"/>
          </a:xfrm>
          <a:prstGeom prst="rect">
            <a:avLst/>
          </a:prstGeom>
        </p:spPr>
        <p:txBody>
          <a:bodyPr wrap="square" lIns="0" tIns="0" rIns="0" bIns="0" rtlCol="0" anchor="t">
            <a:spAutoFit/>
          </a:bodyPr>
          <a:lstStyle/>
          <a:p>
            <a:pPr algn="just">
              <a:lnSpc>
                <a:spcPts val="2194"/>
              </a:lnSpc>
            </a:pPr>
            <a:r>
              <a:rPr lang="en-US" sz="1829" dirty="0">
                <a:solidFill>
                  <a:srgbClr val="121723"/>
                </a:solidFill>
                <a:latin typeface="Roboto"/>
                <a:ea typeface="Roboto"/>
                <a:cs typeface="Roboto"/>
                <a:sym typeface="Roboto"/>
              </a:rPr>
              <a:t>When examining the number of customers receiving discounts by product category, Apparel Products stand out as the most popular choice. A total of 1,323 customers received discounts on apparel, with 1,118 customers successfully claiming these discounts to complete their transactions.</a:t>
            </a:r>
          </a:p>
          <a:p>
            <a:pPr algn="just">
              <a:lnSpc>
                <a:spcPts val="2194"/>
              </a:lnSpc>
            </a:pPr>
            <a:endParaRPr lang="en-US" sz="1829" dirty="0">
              <a:solidFill>
                <a:srgbClr val="121723"/>
              </a:solidFill>
              <a:latin typeface="Roboto"/>
              <a:ea typeface="Roboto"/>
              <a:cs typeface="Roboto"/>
              <a:sym typeface="Roboto"/>
            </a:endParaRPr>
          </a:p>
          <a:p>
            <a:pPr algn="just">
              <a:lnSpc>
                <a:spcPts val="2194"/>
              </a:lnSpc>
            </a:pPr>
            <a:r>
              <a:rPr lang="en-US" sz="1829" dirty="0">
                <a:solidFill>
                  <a:srgbClr val="121723"/>
                </a:solidFill>
                <a:latin typeface="Roboto"/>
                <a:ea typeface="Roboto"/>
                <a:cs typeface="Roboto"/>
                <a:sym typeface="Roboto"/>
              </a:rPr>
              <a:t>In terms of the Discount Conversion Rate (DCR), Apparel Products also lead, achieving an impressive rate of 84.5%. This means that 1,118 out of 1,323 customers who purchased apparel actively utilized their discounts.</a:t>
            </a:r>
          </a:p>
          <a:p>
            <a:pPr algn="just">
              <a:lnSpc>
                <a:spcPts val="2194"/>
              </a:lnSpc>
            </a:pPr>
            <a:endParaRPr lang="en-US" sz="1829" dirty="0">
              <a:solidFill>
                <a:srgbClr val="121723"/>
              </a:solidFill>
              <a:latin typeface="Roboto"/>
              <a:ea typeface="Roboto"/>
              <a:cs typeface="Roboto"/>
              <a:sym typeface="Roboto"/>
            </a:endParaRPr>
          </a:p>
          <a:p>
            <a:pPr algn="just">
              <a:lnSpc>
                <a:spcPts val="2194"/>
              </a:lnSpc>
            </a:pPr>
            <a:r>
              <a:rPr lang="en-US" sz="1829" dirty="0">
                <a:solidFill>
                  <a:srgbClr val="121723"/>
                </a:solidFill>
                <a:latin typeface="Roboto"/>
                <a:ea typeface="Roboto"/>
                <a:cs typeface="Roboto"/>
                <a:sym typeface="Roboto"/>
              </a:rPr>
              <a:t>These figures highlight the strong appeal of apparel discounts and the effectiveness of promotional strategies in converting interest into actual purchases.</a:t>
            </a:r>
          </a:p>
          <a:p>
            <a:pPr algn="just">
              <a:lnSpc>
                <a:spcPts val="2194"/>
              </a:lnSpc>
              <a:spcBef>
                <a:spcPct val="0"/>
              </a:spcBef>
            </a:pPr>
            <a:endParaRPr lang="en-US" sz="1829" dirty="0">
              <a:solidFill>
                <a:srgbClr val="121723"/>
              </a:solidFill>
              <a:latin typeface="Roboto"/>
              <a:ea typeface="Roboto"/>
              <a:cs typeface="Roboto"/>
              <a:sym typeface="Roboto"/>
            </a:endParaRPr>
          </a:p>
          <a:p>
            <a:pPr algn="just">
              <a:lnSpc>
                <a:spcPts val="2194"/>
              </a:lnSpc>
              <a:spcBef>
                <a:spcPct val="0"/>
              </a:spcBef>
            </a:pPr>
            <a:endParaRPr lang="en-US" sz="1829" dirty="0">
              <a:solidFill>
                <a:srgbClr val="121723"/>
              </a:solidFill>
              <a:latin typeface="Roboto"/>
              <a:ea typeface="Roboto"/>
              <a:cs typeface="Roboto"/>
              <a:sym typeface="Roboto"/>
            </a:endParaRPr>
          </a:p>
        </p:txBody>
      </p:sp>
      <p:sp>
        <p:nvSpPr>
          <p:cNvPr id="12" name="AutoShape 12"/>
          <p:cNvSpPr/>
          <p:nvPr/>
        </p:nvSpPr>
        <p:spPr>
          <a:xfrm>
            <a:off x="8607958" y="1252156"/>
            <a:ext cx="0" cy="4996269"/>
          </a:xfrm>
          <a:prstGeom prst="line">
            <a:avLst/>
          </a:prstGeom>
          <a:ln w="38100" cap="flat">
            <a:solidFill>
              <a:srgbClr val="FF5757"/>
            </a:solidFill>
            <a:prstDash val="solid"/>
            <a:headEnd type="none" w="sm" len="sm"/>
            <a:tailEnd type="none" w="sm" len="sm"/>
          </a:ln>
        </p:spPr>
      </p:sp>
      <p:sp>
        <p:nvSpPr>
          <p:cNvPr id="13" name="AutoShape 13"/>
          <p:cNvSpPr/>
          <p:nvPr/>
        </p:nvSpPr>
        <p:spPr>
          <a:xfrm>
            <a:off x="8238757" y="1226175"/>
            <a:ext cx="0" cy="5048229"/>
          </a:xfrm>
          <a:prstGeom prst="line">
            <a:avLst/>
          </a:prstGeom>
          <a:ln w="38100" cap="flat">
            <a:solidFill>
              <a:srgbClr val="FF5757"/>
            </a:solidFill>
            <a:prstDash val="solid"/>
            <a:headEnd type="none" w="sm" len="sm"/>
            <a:tailEnd type="none" w="sm" len="sm"/>
          </a:ln>
        </p:spPr>
        <p:txBody>
          <a:bodyPr/>
          <a:lstStyle/>
          <a:p>
            <a:endParaRPr lang="en-US" dirty="0"/>
          </a:p>
        </p:txBody>
      </p:sp>
      <p:sp>
        <p:nvSpPr>
          <p:cNvPr id="14" name="AutoShape 14"/>
          <p:cNvSpPr/>
          <p:nvPr/>
        </p:nvSpPr>
        <p:spPr>
          <a:xfrm>
            <a:off x="8215810" y="6258226"/>
            <a:ext cx="392148" cy="0"/>
          </a:xfrm>
          <a:prstGeom prst="line">
            <a:avLst/>
          </a:prstGeom>
          <a:ln w="38100" cap="flat">
            <a:solidFill>
              <a:srgbClr val="FF5757"/>
            </a:solidFill>
            <a:prstDash val="solid"/>
            <a:headEnd type="none" w="sm" len="sm"/>
            <a:tailEnd type="none" w="sm" len="sm"/>
          </a:ln>
        </p:spPr>
      </p:sp>
      <p:sp>
        <p:nvSpPr>
          <p:cNvPr id="15" name="AutoShape 15"/>
          <p:cNvSpPr/>
          <p:nvPr/>
        </p:nvSpPr>
        <p:spPr>
          <a:xfrm flipH="1">
            <a:off x="8231861" y="1279768"/>
            <a:ext cx="392146" cy="0"/>
          </a:xfrm>
          <a:prstGeom prst="line">
            <a:avLst/>
          </a:prstGeom>
          <a:ln w="38100" cap="flat">
            <a:solidFill>
              <a:srgbClr val="FF5757"/>
            </a:solidFill>
            <a:prstDash val="solid"/>
            <a:headEnd type="none" w="sm" len="sm"/>
            <a:tailEnd type="none" w="sm" len="sm"/>
          </a:ln>
        </p:spPr>
        <p:txBody>
          <a:bodyPr/>
          <a:lstStyle/>
          <a:p>
            <a:endParaRPr lang="en-US" dirty="0"/>
          </a:p>
        </p:txBody>
      </p:sp>
      <p:sp>
        <p:nvSpPr>
          <p:cNvPr id="16" name="AutoShape 16"/>
          <p:cNvSpPr/>
          <p:nvPr/>
        </p:nvSpPr>
        <p:spPr>
          <a:xfrm>
            <a:off x="5332654" y="1221489"/>
            <a:ext cx="0" cy="4996269"/>
          </a:xfrm>
          <a:prstGeom prst="line">
            <a:avLst/>
          </a:prstGeom>
          <a:ln w="38100" cap="flat">
            <a:solidFill>
              <a:srgbClr val="FF5757"/>
            </a:solidFill>
            <a:prstDash val="solid"/>
            <a:headEnd type="none" w="sm" len="sm"/>
            <a:tailEnd type="none" w="sm" len="sm"/>
          </a:ln>
        </p:spPr>
      </p:sp>
      <p:sp>
        <p:nvSpPr>
          <p:cNvPr id="17" name="AutoShape 17"/>
          <p:cNvSpPr/>
          <p:nvPr/>
        </p:nvSpPr>
        <p:spPr>
          <a:xfrm>
            <a:off x="6434952" y="1229474"/>
            <a:ext cx="0" cy="4996269"/>
          </a:xfrm>
          <a:prstGeom prst="line">
            <a:avLst/>
          </a:prstGeom>
          <a:ln w="38100" cap="flat">
            <a:solidFill>
              <a:srgbClr val="FF5757"/>
            </a:solidFill>
            <a:prstDash val="solid"/>
            <a:headEnd type="none" w="sm" len="sm"/>
            <a:tailEnd type="none" w="sm" len="sm"/>
          </a:ln>
        </p:spPr>
      </p:sp>
      <p:sp>
        <p:nvSpPr>
          <p:cNvPr id="18" name="AutoShape 18"/>
          <p:cNvSpPr/>
          <p:nvPr/>
        </p:nvSpPr>
        <p:spPr>
          <a:xfrm>
            <a:off x="4019734" y="1190824"/>
            <a:ext cx="0" cy="4996269"/>
          </a:xfrm>
          <a:prstGeom prst="line">
            <a:avLst/>
          </a:prstGeom>
          <a:ln w="38100" cap="flat">
            <a:solidFill>
              <a:srgbClr val="FF5757"/>
            </a:solidFill>
            <a:prstDash val="solid"/>
            <a:headEnd type="none" w="sm" len="sm"/>
            <a:tailEnd type="none" w="sm" len="sm"/>
          </a:ln>
        </p:spPr>
      </p:sp>
      <p:sp>
        <p:nvSpPr>
          <p:cNvPr id="19" name="AutoShape 19"/>
          <p:cNvSpPr/>
          <p:nvPr/>
        </p:nvSpPr>
        <p:spPr>
          <a:xfrm>
            <a:off x="2914834" y="1245500"/>
            <a:ext cx="0" cy="4972258"/>
          </a:xfrm>
          <a:prstGeom prst="line">
            <a:avLst/>
          </a:prstGeom>
          <a:ln w="38100" cap="flat">
            <a:solidFill>
              <a:srgbClr val="FF5757"/>
            </a:solidFill>
            <a:prstDash val="solid"/>
            <a:headEnd type="none" w="sm" len="sm"/>
            <a:tailEnd type="none" w="sm" len="sm"/>
          </a:ln>
        </p:spPr>
      </p:sp>
      <p:sp>
        <p:nvSpPr>
          <p:cNvPr id="20" name="AutoShape 20"/>
          <p:cNvSpPr/>
          <p:nvPr/>
        </p:nvSpPr>
        <p:spPr>
          <a:xfrm>
            <a:off x="2914834" y="6177056"/>
            <a:ext cx="1104900" cy="25338"/>
          </a:xfrm>
          <a:prstGeom prst="line">
            <a:avLst/>
          </a:prstGeom>
          <a:ln w="38100" cap="flat">
            <a:solidFill>
              <a:srgbClr val="FF5757"/>
            </a:solidFill>
            <a:prstDash val="solid"/>
            <a:headEnd type="none" w="sm" len="sm"/>
            <a:tailEnd type="none" w="sm" len="sm"/>
          </a:ln>
        </p:spPr>
      </p:sp>
      <p:sp>
        <p:nvSpPr>
          <p:cNvPr id="21" name="AutoShape 21"/>
          <p:cNvSpPr/>
          <p:nvPr/>
        </p:nvSpPr>
        <p:spPr>
          <a:xfrm>
            <a:off x="5337386" y="6200405"/>
            <a:ext cx="1104900" cy="25338"/>
          </a:xfrm>
          <a:prstGeom prst="line">
            <a:avLst/>
          </a:prstGeom>
          <a:ln w="38100" cap="flat">
            <a:solidFill>
              <a:srgbClr val="FF5757"/>
            </a:solidFill>
            <a:prstDash val="solid"/>
            <a:headEnd type="none" w="sm" len="sm"/>
            <a:tailEnd type="none" w="sm" len="sm"/>
          </a:ln>
        </p:spPr>
      </p:sp>
      <p:sp>
        <p:nvSpPr>
          <p:cNvPr id="22" name="AutoShape 22"/>
          <p:cNvSpPr/>
          <p:nvPr/>
        </p:nvSpPr>
        <p:spPr>
          <a:xfrm>
            <a:off x="5325338" y="1238844"/>
            <a:ext cx="1102280" cy="13312"/>
          </a:xfrm>
          <a:prstGeom prst="line">
            <a:avLst/>
          </a:prstGeom>
          <a:ln w="38100" cap="flat">
            <a:solidFill>
              <a:srgbClr val="FF5757"/>
            </a:solidFill>
            <a:prstDash val="solid"/>
            <a:headEnd type="none" w="sm" len="sm"/>
            <a:tailEnd type="none" w="sm" len="sm"/>
          </a:ln>
        </p:spPr>
      </p:sp>
      <p:sp>
        <p:nvSpPr>
          <p:cNvPr id="23" name="AutoShape 23"/>
          <p:cNvSpPr/>
          <p:nvPr/>
        </p:nvSpPr>
        <p:spPr>
          <a:xfrm>
            <a:off x="2914834" y="1221895"/>
            <a:ext cx="1125504" cy="13052"/>
          </a:xfrm>
          <a:prstGeom prst="line">
            <a:avLst/>
          </a:prstGeom>
          <a:ln w="38100" cap="flat">
            <a:solidFill>
              <a:srgbClr val="FF5757"/>
            </a:solidFill>
            <a:prstDash val="solid"/>
            <a:headEnd type="none" w="sm" len="sm"/>
            <a:tailEnd type="none" w="sm" len="sm"/>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839800" y="9258300"/>
            <a:ext cx="839001" cy="764539"/>
          </a:xfrm>
          <a:custGeom>
            <a:avLst/>
            <a:gdLst/>
            <a:ahLst/>
            <a:cxnLst/>
            <a:rect l="l" t="t" r="r" b="b"/>
            <a:pathLst>
              <a:path w="839001" h="764539">
                <a:moveTo>
                  <a:pt x="0" y="0"/>
                </a:moveTo>
                <a:lnTo>
                  <a:pt x="839000" y="0"/>
                </a:lnTo>
                <a:lnTo>
                  <a:pt x="839000"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913196" y="1050643"/>
            <a:ext cx="8329007" cy="4934937"/>
          </a:xfrm>
          <a:custGeom>
            <a:avLst/>
            <a:gdLst/>
            <a:ahLst/>
            <a:cxnLst/>
            <a:rect l="l" t="t" r="r" b="b"/>
            <a:pathLst>
              <a:path w="8329007" h="4934937">
                <a:moveTo>
                  <a:pt x="0" y="0"/>
                </a:moveTo>
                <a:lnTo>
                  <a:pt x="8329008" y="0"/>
                </a:lnTo>
                <a:lnTo>
                  <a:pt x="8329008" y="4934937"/>
                </a:lnTo>
                <a:lnTo>
                  <a:pt x="0" y="4934937"/>
                </a:lnTo>
                <a:lnTo>
                  <a:pt x="0" y="0"/>
                </a:lnTo>
                <a:close/>
              </a:path>
            </a:pathLst>
          </a:custGeom>
          <a:blipFill>
            <a:blip r:embed="rId4"/>
            <a:stretch>
              <a:fillRect/>
            </a:stretch>
          </a:blipFill>
        </p:spPr>
      </p:sp>
      <p:sp>
        <p:nvSpPr>
          <p:cNvPr id="9" name="AutoShape 9"/>
          <p:cNvSpPr/>
          <p:nvPr/>
        </p:nvSpPr>
        <p:spPr>
          <a:xfrm>
            <a:off x="9144000" y="1050643"/>
            <a:ext cx="0" cy="5067279"/>
          </a:xfrm>
          <a:prstGeom prst="line">
            <a:avLst/>
          </a:prstGeom>
          <a:ln w="38100" cap="flat">
            <a:solidFill>
              <a:srgbClr val="FF5757"/>
            </a:solidFill>
            <a:prstDash val="solid"/>
            <a:headEnd type="none" w="sm" len="sm"/>
            <a:tailEnd type="none" w="sm" len="sm"/>
          </a:ln>
        </p:spPr>
      </p:sp>
      <p:sp>
        <p:nvSpPr>
          <p:cNvPr id="10" name="AutoShape 10"/>
          <p:cNvSpPr/>
          <p:nvPr/>
        </p:nvSpPr>
        <p:spPr>
          <a:xfrm>
            <a:off x="8661179" y="1050643"/>
            <a:ext cx="0" cy="5067279"/>
          </a:xfrm>
          <a:prstGeom prst="line">
            <a:avLst/>
          </a:prstGeom>
          <a:ln w="38100" cap="flat">
            <a:solidFill>
              <a:srgbClr val="FF5757"/>
            </a:solidFill>
            <a:prstDash val="solid"/>
            <a:headEnd type="none" w="sm" len="sm"/>
            <a:tailEnd type="none" w="sm" len="sm"/>
          </a:ln>
        </p:spPr>
      </p:sp>
      <p:sp>
        <p:nvSpPr>
          <p:cNvPr id="11" name="AutoShape 11"/>
          <p:cNvSpPr/>
          <p:nvPr/>
        </p:nvSpPr>
        <p:spPr>
          <a:xfrm flipH="1">
            <a:off x="8661179" y="6117922"/>
            <a:ext cx="482821" cy="0"/>
          </a:xfrm>
          <a:prstGeom prst="line">
            <a:avLst/>
          </a:prstGeom>
          <a:ln w="38100" cap="flat">
            <a:solidFill>
              <a:srgbClr val="FF5757"/>
            </a:solidFill>
            <a:prstDash val="solid"/>
            <a:headEnd type="none" w="sm" len="sm"/>
            <a:tailEnd type="none" w="sm" len="sm"/>
          </a:ln>
        </p:spPr>
      </p:sp>
      <p:sp>
        <p:nvSpPr>
          <p:cNvPr id="12" name="AutoShape 12"/>
          <p:cNvSpPr/>
          <p:nvPr/>
        </p:nvSpPr>
        <p:spPr>
          <a:xfrm flipH="1">
            <a:off x="8661179" y="1050643"/>
            <a:ext cx="482821" cy="0"/>
          </a:xfrm>
          <a:prstGeom prst="line">
            <a:avLst/>
          </a:prstGeom>
          <a:ln w="38100" cap="flat">
            <a:solidFill>
              <a:srgbClr val="FF5757"/>
            </a:solidFill>
            <a:prstDash val="solid"/>
            <a:headEnd type="none" w="sm" len="sm"/>
            <a:tailEnd type="none" w="sm" len="sm"/>
          </a:ln>
        </p:spPr>
      </p:sp>
      <p:sp>
        <p:nvSpPr>
          <p:cNvPr id="13" name="Freeform 13"/>
          <p:cNvSpPr/>
          <p:nvPr/>
        </p:nvSpPr>
        <p:spPr>
          <a:xfrm>
            <a:off x="913196" y="6332295"/>
            <a:ext cx="9117475" cy="3954705"/>
          </a:xfrm>
          <a:custGeom>
            <a:avLst/>
            <a:gdLst/>
            <a:ahLst/>
            <a:cxnLst/>
            <a:rect l="l" t="t" r="r" b="b"/>
            <a:pathLst>
              <a:path w="9117475" h="3954705">
                <a:moveTo>
                  <a:pt x="0" y="0"/>
                </a:moveTo>
                <a:lnTo>
                  <a:pt x="9117475" y="0"/>
                </a:lnTo>
                <a:lnTo>
                  <a:pt x="9117475" y="3954705"/>
                </a:lnTo>
                <a:lnTo>
                  <a:pt x="0" y="3954705"/>
                </a:lnTo>
                <a:lnTo>
                  <a:pt x="0" y="0"/>
                </a:lnTo>
                <a:close/>
              </a:path>
            </a:pathLst>
          </a:custGeom>
          <a:blipFill>
            <a:blip r:embed="rId5"/>
            <a:stretch>
              <a:fillRect/>
            </a:stretch>
          </a:blipFill>
        </p:spPr>
      </p:sp>
      <p:sp>
        <p:nvSpPr>
          <p:cNvPr id="14" name="TextBox 14"/>
          <p:cNvSpPr txBox="1"/>
          <p:nvPr/>
        </p:nvSpPr>
        <p:spPr>
          <a:xfrm>
            <a:off x="5077699" y="212519"/>
            <a:ext cx="9370809" cy="564257"/>
          </a:xfrm>
          <a:prstGeom prst="rect">
            <a:avLst/>
          </a:prstGeom>
        </p:spPr>
        <p:txBody>
          <a:bodyPr wrap="square" lIns="0" tIns="0" rIns="0" bIns="0" rtlCol="0" anchor="t">
            <a:spAutoFit/>
          </a:bodyPr>
          <a:lstStyle/>
          <a:p>
            <a:pPr algn="ctr">
              <a:lnSpc>
                <a:spcPts val="4559"/>
              </a:lnSpc>
              <a:spcBef>
                <a:spcPct val="0"/>
              </a:spcBef>
            </a:pPr>
            <a:r>
              <a:rPr lang="en-US" sz="3500" b="1" dirty="0">
                <a:solidFill>
                  <a:srgbClr val="3A72B2"/>
                </a:solidFill>
                <a:latin typeface="Roboto Bold"/>
                <a:ea typeface="Roboto Bold"/>
                <a:cs typeface="Roboto Bold"/>
                <a:sym typeface="Roboto Bold"/>
              </a:rPr>
              <a:t>Customer Insights by Product Category</a:t>
            </a:r>
          </a:p>
        </p:txBody>
      </p:sp>
      <p:sp>
        <p:nvSpPr>
          <p:cNvPr id="15" name="TextBox 15"/>
          <p:cNvSpPr txBox="1"/>
          <p:nvPr/>
        </p:nvSpPr>
        <p:spPr>
          <a:xfrm>
            <a:off x="9904527" y="1579773"/>
            <a:ext cx="7459403" cy="3876675"/>
          </a:xfrm>
          <a:prstGeom prst="rect">
            <a:avLst/>
          </a:prstGeom>
        </p:spPr>
        <p:txBody>
          <a:bodyPr lIns="0" tIns="0" rIns="0" bIns="0" rtlCol="0" anchor="t">
            <a:spAutoFit/>
          </a:bodyPr>
          <a:lstStyle/>
          <a:p>
            <a:pPr algn="just">
              <a:lnSpc>
                <a:spcPts val="2194"/>
              </a:lnSpc>
            </a:pPr>
            <a:r>
              <a:rPr lang="en-US" sz="1829" dirty="0">
                <a:solidFill>
                  <a:srgbClr val="121723"/>
                </a:solidFill>
                <a:latin typeface="Roboto"/>
                <a:ea typeface="Roboto"/>
                <a:cs typeface="Roboto"/>
                <a:sym typeface="Roboto"/>
              </a:rPr>
              <a:t>When analyzing customer conversions based on product categories, the Nest-USA Product generated the highest revenue from discounted purchases, totaling $787,467.71. This impressive figure accounts for 29.93% of the total revenue for the Nest-USA Product line, as reflected in the Discount Revenue Rate (DRR).</a:t>
            </a:r>
          </a:p>
          <a:p>
            <a:pPr algn="just">
              <a:lnSpc>
                <a:spcPts val="2194"/>
              </a:lnSpc>
            </a:pPr>
            <a:endParaRPr lang="en-US" sz="1829" dirty="0">
              <a:solidFill>
                <a:srgbClr val="121723"/>
              </a:solidFill>
              <a:latin typeface="Roboto"/>
              <a:ea typeface="Roboto"/>
              <a:cs typeface="Roboto"/>
              <a:sym typeface="Roboto"/>
            </a:endParaRPr>
          </a:p>
          <a:p>
            <a:pPr algn="just">
              <a:lnSpc>
                <a:spcPts val="2194"/>
              </a:lnSpc>
            </a:pPr>
            <a:r>
              <a:rPr lang="en-US" sz="1829" dirty="0">
                <a:solidFill>
                  <a:srgbClr val="121723"/>
                </a:solidFill>
                <a:latin typeface="Roboto"/>
                <a:ea typeface="Roboto"/>
                <a:cs typeface="Roboto"/>
                <a:sym typeface="Roboto"/>
              </a:rPr>
              <a:t>In terms of the DRR, the Headgear Product category achieved the highest rate, contributing $30,971.80, which represents 53.53% of the total revenue for Headgear.</a:t>
            </a:r>
          </a:p>
          <a:p>
            <a:pPr algn="just">
              <a:lnSpc>
                <a:spcPts val="2194"/>
              </a:lnSpc>
            </a:pPr>
            <a:endParaRPr lang="en-US" sz="1829" dirty="0">
              <a:solidFill>
                <a:srgbClr val="121723"/>
              </a:solidFill>
              <a:latin typeface="Roboto"/>
              <a:ea typeface="Roboto"/>
              <a:cs typeface="Roboto"/>
              <a:sym typeface="Roboto"/>
            </a:endParaRPr>
          </a:p>
          <a:p>
            <a:pPr algn="just">
              <a:lnSpc>
                <a:spcPts val="2194"/>
              </a:lnSpc>
              <a:spcBef>
                <a:spcPct val="0"/>
              </a:spcBef>
            </a:pPr>
            <a:r>
              <a:rPr lang="en-US" sz="1829" dirty="0">
                <a:solidFill>
                  <a:srgbClr val="121723"/>
                </a:solidFill>
                <a:latin typeface="Roboto"/>
                <a:ea typeface="Roboto"/>
                <a:cs typeface="Roboto"/>
                <a:sym typeface="Roboto"/>
              </a:rPr>
              <a:t>These insights illustrate the effectiveness of discount strategies across different product categories, highlighting areas of strong customer engagement and revenue generation.</a:t>
            </a:r>
          </a:p>
          <a:p>
            <a:pPr algn="just">
              <a:lnSpc>
                <a:spcPts val="2194"/>
              </a:lnSpc>
              <a:spcBef>
                <a:spcPct val="0"/>
              </a:spcBef>
            </a:pPr>
            <a:endParaRPr lang="en-US" sz="1829" dirty="0">
              <a:solidFill>
                <a:srgbClr val="121723"/>
              </a:solidFill>
              <a:latin typeface="Roboto"/>
              <a:ea typeface="Roboto"/>
              <a:cs typeface="Roboto"/>
              <a:sym typeface="Roboto"/>
            </a:endParaRPr>
          </a:p>
        </p:txBody>
      </p:sp>
      <p:sp>
        <p:nvSpPr>
          <p:cNvPr id="16" name="AutoShape 16"/>
          <p:cNvSpPr/>
          <p:nvPr/>
        </p:nvSpPr>
        <p:spPr>
          <a:xfrm>
            <a:off x="5305222" y="1028700"/>
            <a:ext cx="0" cy="5067279"/>
          </a:xfrm>
          <a:prstGeom prst="line">
            <a:avLst/>
          </a:prstGeom>
          <a:ln w="38100" cap="flat">
            <a:solidFill>
              <a:srgbClr val="FF5757"/>
            </a:solidFill>
            <a:prstDash val="solid"/>
            <a:headEnd type="none" w="sm" len="sm"/>
            <a:tailEnd type="none" w="sm" len="sm"/>
          </a:ln>
        </p:spPr>
      </p:sp>
      <p:sp>
        <p:nvSpPr>
          <p:cNvPr id="17" name="AutoShape 17"/>
          <p:cNvSpPr/>
          <p:nvPr/>
        </p:nvSpPr>
        <p:spPr>
          <a:xfrm>
            <a:off x="4031117" y="1050643"/>
            <a:ext cx="0" cy="5067279"/>
          </a:xfrm>
          <a:prstGeom prst="line">
            <a:avLst/>
          </a:prstGeom>
          <a:ln w="38100" cap="flat">
            <a:solidFill>
              <a:srgbClr val="FF5757"/>
            </a:solidFill>
            <a:prstDash val="solid"/>
            <a:headEnd type="none" w="sm" len="sm"/>
            <a:tailEnd type="none" w="sm" len="sm"/>
          </a:ln>
        </p:spPr>
      </p:sp>
      <p:sp>
        <p:nvSpPr>
          <p:cNvPr id="18" name="AutoShape 18"/>
          <p:cNvSpPr/>
          <p:nvPr/>
        </p:nvSpPr>
        <p:spPr>
          <a:xfrm flipH="1" flipV="1">
            <a:off x="4031117" y="1069693"/>
            <a:ext cx="1274105" cy="0"/>
          </a:xfrm>
          <a:prstGeom prst="line">
            <a:avLst/>
          </a:prstGeom>
          <a:ln w="38100" cap="flat">
            <a:solidFill>
              <a:srgbClr val="FF5757"/>
            </a:solidFill>
            <a:prstDash val="solid"/>
            <a:headEnd type="none" w="sm" len="sm"/>
            <a:tailEnd type="none" w="sm" len="sm"/>
          </a:ln>
        </p:spPr>
      </p:sp>
      <p:sp>
        <p:nvSpPr>
          <p:cNvPr id="19" name="AutoShape 19"/>
          <p:cNvSpPr/>
          <p:nvPr/>
        </p:nvSpPr>
        <p:spPr>
          <a:xfrm flipH="1" flipV="1">
            <a:off x="4031117" y="6076929"/>
            <a:ext cx="1274105" cy="0"/>
          </a:xfrm>
          <a:prstGeom prst="line">
            <a:avLst/>
          </a:prstGeom>
          <a:ln w="38100" cap="flat">
            <a:solidFill>
              <a:srgbClr val="FF5757"/>
            </a:solidFill>
            <a:prstDash val="solid"/>
            <a:headEnd type="none" w="sm" len="sm"/>
            <a:tailEnd type="none" w="sm" len="sm"/>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839800" y="9258300"/>
            <a:ext cx="839001" cy="764539"/>
          </a:xfrm>
          <a:custGeom>
            <a:avLst/>
            <a:gdLst/>
            <a:ahLst/>
            <a:cxnLst/>
            <a:rect l="l" t="t" r="r" b="b"/>
            <a:pathLst>
              <a:path w="839001" h="764539">
                <a:moveTo>
                  <a:pt x="0" y="0"/>
                </a:moveTo>
                <a:lnTo>
                  <a:pt x="839000" y="0"/>
                </a:lnTo>
                <a:lnTo>
                  <a:pt x="839000"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028700" y="1162599"/>
            <a:ext cx="8891498" cy="4856981"/>
          </a:xfrm>
          <a:custGeom>
            <a:avLst/>
            <a:gdLst/>
            <a:ahLst/>
            <a:cxnLst/>
            <a:rect l="l" t="t" r="r" b="b"/>
            <a:pathLst>
              <a:path w="8891498" h="4856981">
                <a:moveTo>
                  <a:pt x="0" y="0"/>
                </a:moveTo>
                <a:lnTo>
                  <a:pt x="8891498" y="0"/>
                </a:lnTo>
                <a:lnTo>
                  <a:pt x="8891498" y="4856981"/>
                </a:lnTo>
                <a:lnTo>
                  <a:pt x="0" y="4856981"/>
                </a:lnTo>
                <a:lnTo>
                  <a:pt x="0" y="0"/>
                </a:lnTo>
                <a:close/>
              </a:path>
            </a:pathLst>
          </a:custGeom>
          <a:blipFill>
            <a:blip r:embed="rId4"/>
            <a:stretch>
              <a:fillRect/>
            </a:stretch>
          </a:blipFill>
        </p:spPr>
      </p:sp>
      <p:sp>
        <p:nvSpPr>
          <p:cNvPr id="9" name="Freeform 9"/>
          <p:cNvSpPr/>
          <p:nvPr/>
        </p:nvSpPr>
        <p:spPr>
          <a:xfrm>
            <a:off x="1630506" y="6153479"/>
            <a:ext cx="5513187" cy="3487091"/>
          </a:xfrm>
          <a:custGeom>
            <a:avLst/>
            <a:gdLst/>
            <a:ahLst/>
            <a:cxnLst/>
            <a:rect l="l" t="t" r="r" b="b"/>
            <a:pathLst>
              <a:path w="5513187" h="3487091">
                <a:moveTo>
                  <a:pt x="0" y="0"/>
                </a:moveTo>
                <a:lnTo>
                  <a:pt x="5513187" y="0"/>
                </a:lnTo>
                <a:lnTo>
                  <a:pt x="5513187" y="3487091"/>
                </a:lnTo>
                <a:lnTo>
                  <a:pt x="0" y="3487091"/>
                </a:lnTo>
                <a:lnTo>
                  <a:pt x="0" y="0"/>
                </a:lnTo>
                <a:close/>
              </a:path>
            </a:pathLst>
          </a:custGeom>
          <a:blipFill>
            <a:blip r:embed="rId5"/>
            <a:stretch>
              <a:fillRect/>
            </a:stretch>
          </a:blipFill>
        </p:spPr>
      </p:sp>
      <p:sp>
        <p:nvSpPr>
          <p:cNvPr id="10" name="TextBox 10"/>
          <p:cNvSpPr txBox="1"/>
          <p:nvPr/>
        </p:nvSpPr>
        <p:spPr>
          <a:xfrm>
            <a:off x="5745982" y="417129"/>
            <a:ext cx="7105278" cy="564257"/>
          </a:xfrm>
          <a:prstGeom prst="rect">
            <a:avLst/>
          </a:prstGeom>
        </p:spPr>
        <p:txBody>
          <a:bodyPr wrap="square" lIns="0" tIns="0" rIns="0" bIns="0" rtlCol="0" anchor="t">
            <a:spAutoFit/>
          </a:bodyPr>
          <a:lstStyle/>
          <a:p>
            <a:pPr algn="ctr">
              <a:lnSpc>
                <a:spcPts val="4559"/>
              </a:lnSpc>
              <a:spcBef>
                <a:spcPct val="0"/>
              </a:spcBef>
            </a:pPr>
            <a:r>
              <a:rPr lang="en-US" sz="3799" b="1" dirty="0">
                <a:solidFill>
                  <a:srgbClr val="3A72B2"/>
                </a:solidFill>
                <a:latin typeface="Roboto Bold"/>
                <a:ea typeface="Roboto Bold"/>
                <a:cs typeface="Roboto Bold"/>
                <a:sym typeface="Roboto Bold"/>
              </a:rPr>
              <a:t>Retention Rate (%) Analysis</a:t>
            </a:r>
          </a:p>
        </p:txBody>
      </p:sp>
      <p:sp>
        <p:nvSpPr>
          <p:cNvPr id="11" name="TextBox 11"/>
          <p:cNvSpPr txBox="1"/>
          <p:nvPr/>
        </p:nvSpPr>
        <p:spPr>
          <a:xfrm>
            <a:off x="10561562" y="2171700"/>
            <a:ext cx="6697738" cy="2409825"/>
          </a:xfrm>
          <a:prstGeom prst="rect">
            <a:avLst/>
          </a:prstGeom>
        </p:spPr>
        <p:txBody>
          <a:bodyPr lIns="0" tIns="0" rIns="0" bIns="0" rtlCol="0" anchor="t">
            <a:spAutoFit/>
          </a:bodyPr>
          <a:lstStyle/>
          <a:p>
            <a:pPr algn="just">
              <a:lnSpc>
                <a:spcPts val="2162"/>
              </a:lnSpc>
            </a:pPr>
            <a:r>
              <a:rPr lang="en-US" sz="1802" dirty="0">
                <a:solidFill>
                  <a:srgbClr val="121723"/>
                </a:solidFill>
                <a:latin typeface="Roboto"/>
                <a:ea typeface="Roboto"/>
                <a:cs typeface="Roboto"/>
                <a:sym typeface="Roboto"/>
              </a:rPr>
              <a:t>The lowest retention rate was recorded in February 2019, with a mere 6.05%. In contrast, the highest retention rate was achieved in August 2019, showcasing a much more favorable figure of 27.54%.</a:t>
            </a:r>
          </a:p>
          <a:p>
            <a:pPr algn="just">
              <a:lnSpc>
                <a:spcPts val="2162"/>
              </a:lnSpc>
            </a:pPr>
            <a:endParaRPr lang="en-US" sz="1802" dirty="0">
              <a:solidFill>
                <a:srgbClr val="121723"/>
              </a:solidFill>
              <a:latin typeface="Roboto"/>
              <a:ea typeface="Roboto"/>
              <a:cs typeface="Roboto"/>
              <a:sym typeface="Roboto"/>
            </a:endParaRPr>
          </a:p>
          <a:p>
            <a:pPr algn="just">
              <a:lnSpc>
                <a:spcPts val="2162"/>
              </a:lnSpc>
              <a:spcBef>
                <a:spcPct val="0"/>
              </a:spcBef>
            </a:pPr>
            <a:r>
              <a:rPr lang="en-US" sz="1802" dirty="0">
                <a:solidFill>
                  <a:srgbClr val="121723"/>
                </a:solidFill>
                <a:latin typeface="Roboto"/>
                <a:ea typeface="Roboto"/>
                <a:cs typeface="Roboto"/>
                <a:sym typeface="Roboto"/>
              </a:rPr>
              <a:t>These fluctuations underscore the varying levels of customer engagement throughout these months, offering valuable insights for refining future retention strategies.</a:t>
            </a:r>
          </a:p>
          <a:p>
            <a:pPr algn="just">
              <a:lnSpc>
                <a:spcPts val="2162"/>
              </a:lnSpc>
              <a:spcBef>
                <a:spcPct val="0"/>
              </a:spcBef>
            </a:pPr>
            <a:endParaRPr lang="en-US" sz="1802" dirty="0">
              <a:solidFill>
                <a:srgbClr val="121723"/>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839800" y="9258300"/>
            <a:ext cx="839001" cy="764539"/>
          </a:xfrm>
          <a:custGeom>
            <a:avLst/>
            <a:gdLst/>
            <a:ahLst/>
            <a:cxnLst/>
            <a:rect l="l" t="t" r="r" b="b"/>
            <a:pathLst>
              <a:path w="839001" h="764539">
                <a:moveTo>
                  <a:pt x="0" y="0"/>
                </a:moveTo>
                <a:lnTo>
                  <a:pt x="839000" y="0"/>
                </a:lnTo>
                <a:lnTo>
                  <a:pt x="839000"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9696174" y="1695421"/>
            <a:ext cx="8591826" cy="1847243"/>
          </a:xfrm>
          <a:custGeom>
            <a:avLst/>
            <a:gdLst/>
            <a:ahLst/>
            <a:cxnLst/>
            <a:rect l="l" t="t" r="r" b="b"/>
            <a:pathLst>
              <a:path w="8591826" h="1847243">
                <a:moveTo>
                  <a:pt x="0" y="0"/>
                </a:moveTo>
                <a:lnTo>
                  <a:pt x="8591826" y="0"/>
                </a:lnTo>
                <a:lnTo>
                  <a:pt x="8591826" y="1847242"/>
                </a:lnTo>
                <a:lnTo>
                  <a:pt x="0" y="1847242"/>
                </a:lnTo>
                <a:lnTo>
                  <a:pt x="0" y="0"/>
                </a:lnTo>
                <a:close/>
              </a:path>
            </a:pathLst>
          </a:custGeom>
          <a:blipFill>
            <a:blip r:embed="rId4"/>
            <a:stretch>
              <a:fillRect/>
            </a:stretch>
          </a:blipFill>
        </p:spPr>
      </p:sp>
      <p:sp>
        <p:nvSpPr>
          <p:cNvPr id="9" name="Freeform 9"/>
          <p:cNvSpPr/>
          <p:nvPr/>
        </p:nvSpPr>
        <p:spPr>
          <a:xfrm>
            <a:off x="682422" y="5830493"/>
            <a:ext cx="8789250" cy="3427807"/>
          </a:xfrm>
          <a:custGeom>
            <a:avLst/>
            <a:gdLst/>
            <a:ahLst/>
            <a:cxnLst/>
            <a:rect l="l" t="t" r="r" b="b"/>
            <a:pathLst>
              <a:path w="8789250" h="3427807">
                <a:moveTo>
                  <a:pt x="0" y="0"/>
                </a:moveTo>
                <a:lnTo>
                  <a:pt x="8789250" y="0"/>
                </a:lnTo>
                <a:lnTo>
                  <a:pt x="8789250" y="3427808"/>
                </a:lnTo>
                <a:lnTo>
                  <a:pt x="0" y="3427808"/>
                </a:lnTo>
                <a:lnTo>
                  <a:pt x="0" y="0"/>
                </a:lnTo>
                <a:close/>
              </a:path>
            </a:pathLst>
          </a:custGeom>
          <a:blipFill>
            <a:blip r:embed="rId5"/>
            <a:stretch>
              <a:fillRect/>
            </a:stretch>
          </a:blipFill>
        </p:spPr>
        <p:txBody>
          <a:bodyPr/>
          <a:lstStyle/>
          <a:p>
            <a:endParaRPr lang="en-US" dirty="0"/>
          </a:p>
        </p:txBody>
      </p:sp>
      <p:sp>
        <p:nvSpPr>
          <p:cNvPr id="10" name="Freeform 10"/>
          <p:cNvSpPr/>
          <p:nvPr/>
        </p:nvSpPr>
        <p:spPr>
          <a:xfrm>
            <a:off x="723923" y="1484233"/>
            <a:ext cx="8706247" cy="4255178"/>
          </a:xfrm>
          <a:custGeom>
            <a:avLst/>
            <a:gdLst/>
            <a:ahLst/>
            <a:cxnLst/>
            <a:rect l="l" t="t" r="r" b="b"/>
            <a:pathLst>
              <a:path w="8706247" h="4255178">
                <a:moveTo>
                  <a:pt x="0" y="0"/>
                </a:moveTo>
                <a:lnTo>
                  <a:pt x="8706247" y="0"/>
                </a:lnTo>
                <a:lnTo>
                  <a:pt x="8706247" y="4255178"/>
                </a:lnTo>
                <a:lnTo>
                  <a:pt x="0" y="4255178"/>
                </a:lnTo>
                <a:lnTo>
                  <a:pt x="0" y="0"/>
                </a:lnTo>
                <a:close/>
              </a:path>
            </a:pathLst>
          </a:custGeom>
          <a:blipFill>
            <a:blip r:embed="rId6"/>
            <a:stretch>
              <a:fillRect/>
            </a:stretch>
          </a:blipFill>
        </p:spPr>
      </p:sp>
      <p:sp>
        <p:nvSpPr>
          <p:cNvPr id="11" name="TextBox 11"/>
          <p:cNvSpPr txBox="1"/>
          <p:nvPr/>
        </p:nvSpPr>
        <p:spPr>
          <a:xfrm>
            <a:off x="6689247" y="446626"/>
            <a:ext cx="4909505" cy="564257"/>
          </a:xfrm>
          <a:prstGeom prst="rect">
            <a:avLst/>
          </a:prstGeom>
        </p:spPr>
        <p:txBody>
          <a:bodyPr wrap="square" lIns="0" tIns="0" rIns="0" bIns="0" rtlCol="0" anchor="t">
            <a:spAutoFit/>
          </a:bodyPr>
          <a:lstStyle/>
          <a:p>
            <a:pPr algn="ctr">
              <a:lnSpc>
                <a:spcPts val="4559"/>
              </a:lnSpc>
              <a:spcBef>
                <a:spcPct val="0"/>
              </a:spcBef>
            </a:pPr>
            <a:r>
              <a:rPr lang="en-US" sz="3799" b="1" dirty="0">
                <a:solidFill>
                  <a:srgbClr val="3A72B2"/>
                </a:solidFill>
                <a:latin typeface="Roboto Bold"/>
                <a:ea typeface="Roboto Bold"/>
                <a:cs typeface="Roboto Bold"/>
                <a:sym typeface="Roboto Bold"/>
              </a:rPr>
              <a:t>Sales KPI Analysis</a:t>
            </a:r>
          </a:p>
        </p:txBody>
      </p:sp>
      <p:sp>
        <p:nvSpPr>
          <p:cNvPr id="12" name="TextBox 12"/>
          <p:cNvSpPr txBox="1"/>
          <p:nvPr/>
        </p:nvSpPr>
        <p:spPr>
          <a:xfrm>
            <a:off x="9659303" y="4520095"/>
            <a:ext cx="8278451" cy="3476625"/>
          </a:xfrm>
          <a:prstGeom prst="rect">
            <a:avLst/>
          </a:prstGeom>
        </p:spPr>
        <p:txBody>
          <a:bodyPr lIns="0" tIns="0" rIns="0" bIns="0" rtlCol="0" anchor="t">
            <a:spAutoFit/>
          </a:bodyPr>
          <a:lstStyle/>
          <a:p>
            <a:pPr algn="just">
              <a:lnSpc>
                <a:spcPts val="2162"/>
              </a:lnSpc>
            </a:pPr>
            <a:r>
              <a:rPr lang="en-US" sz="1802" dirty="0">
                <a:solidFill>
                  <a:srgbClr val="121723"/>
                </a:solidFill>
                <a:latin typeface="Roboto"/>
                <a:ea typeface="Roboto"/>
                <a:cs typeface="Roboto"/>
                <a:sym typeface="Roboto"/>
              </a:rPr>
              <a:t>Key Performance Indicators (KPIs) used include: Average Order Value (AOV), Average Revenue per User (ARPU), Average Selling Price (ASP) and Basket Size. </a:t>
            </a:r>
          </a:p>
          <a:p>
            <a:pPr algn="just">
              <a:lnSpc>
                <a:spcPts val="2162"/>
              </a:lnSpc>
            </a:pPr>
            <a:endParaRPr lang="en-US" sz="1802" dirty="0">
              <a:solidFill>
                <a:srgbClr val="121723"/>
              </a:solidFill>
              <a:latin typeface="Roboto"/>
              <a:ea typeface="Roboto"/>
              <a:cs typeface="Roboto"/>
              <a:sym typeface="Roboto"/>
            </a:endParaRPr>
          </a:p>
          <a:p>
            <a:pPr algn="just">
              <a:lnSpc>
                <a:spcPts val="2162"/>
              </a:lnSpc>
            </a:pPr>
            <a:r>
              <a:rPr lang="en-US" sz="1802" dirty="0">
                <a:solidFill>
                  <a:srgbClr val="121723"/>
                </a:solidFill>
                <a:latin typeface="Roboto"/>
                <a:ea typeface="Roboto"/>
                <a:cs typeface="Roboto"/>
                <a:sym typeface="Roboto"/>
              </a:rPr>
              <a:t>AOV is used to see the Average Contribution to Revenue for each Transaction (Order) and ARPU to see the Average Contribution to Revenue for each Customer (User). </a:t>
            </a:r>
          </a:p>
          <a:p>
            <a:pPr algn="just">
              <a:lnSpc>
                <a:spcPts val="2162"/>
              </a:lnSpc>
            </a:pPr>
            <a:endParaRPr lang="en-US" sz="1802" dirty="0">
              <a:solidFill>
                <a:srgbClr val="121723"/>
              </a:solidFill>
              <a:latin typeface="Roboto"/>
              <a:ea typeface="Roboto"/>
              <a:cs typeface="Roboto"/>
              <a:sym typeface="Roboto"/>
            </a:endParaRPr>
          </a:p>
          <a:p>
            <a:pPr algn="just">
              <a:lnSpc>
                <a:spcPts val="2162"/>
              </a:lnSpc>
            </a:pPr>
            <a:r>
              <a:rPr lang="en-US" sz="1802" dirty="0">
                <a:solidFill>
                  <a:srgbClr val="121723"/>
                </a:solidFill>
                <a:latin typeface="Roboto"/>
                <a:ea typeface="Roboto"/>
                <a:cs typeface="Roboto"/>
                <a:sym typeface="Roboto"/>
              </a:rPr>
              <a:t>In addition, ASP is used to refer to the average selling price of a product or service in a certain period of time. </a:t>
            </a:r>
          </a:p>
          <a:p>
            <a:pPr algn="just">
              <a:lnSpc>
                <a:spcPts val="2162"/>
              </a:lnSpc>
            </a:pPr>
            <a:endParaRPr lang="en-US" sz="1802" dirty="0">
              <a:solidFill>
                <a:srgbClr val="121723"/>
              </a:solidFill>
              <a:latin typeface="Roboto"/>
              <a:ea typeface="Roboto"/>
              <a:cs typeface="Roboto"/>
              <a:sym typeface="Roboto"/>
            </a:endParaRPr>
          </a:p>
          <a:p>
            <a:pPr algn="just">
              <a:lnSpc>
                <a:spcPts val="2162"/>
              </a:lnSpc>
              <a:spcBef>
                <a:spcPct val="0"/>
              </a:spcBef>
            </a:pPr>
            <a:r>
              <a:rPr lang="en-US" sz="1802" dirty="0">
                <a:solidFill>
                  <a:srgbClr val="121723"/>
                </a:solidFill>
                <a:latin typeface="Roboto"/>
                <a:ea typeface="Roboto"/>
                <a:cs typeface="Roboto"/>
                <a:sym typeface="Roboto"/>
              </a:rPr>
              <a:t>Basket Size is used to see how much the Average Number of Products purchased by a Customer in each Transaction they make. </a:t>
            </a:r>
          </a:p>
          <a:p>
            <a:pPr algn="just">
              <a:lnSpc>
                <a:spcPts val="2162"/>
              </a:lnSpc>
              <a:spcBef>
                <a:spcPct val="0"/>
              </a:spcBef>
            </a:pPr>
            <a:endParaRPr lang="en-US" sz="1802" dirty="0">
              <a:solidFill>
                <a:srgbClr val="121723"/>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57665" y="6266208"/>
            <a:ext cx="4020792" cy="4020792"/>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3A72B2"/>
            </a:solidFill>
          </p:spPr>
        </p:sp>
      </p:grpSp>
      <p:grpSp>
        <p:nvGrpSpPr>
          <p:cNvPr id="4" name="Group 4"/>
          <p:cNvGrpSpPr/>
          <p:nvPr/>
        </p:nvGrpSpPr>
        <p:grpSpPr>
          <a:xfrm>
            <a:off x="0" y="0"/>
            <a:ext cx="336144" cy="336144"/>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336144" y="336144"/>
            <a:ext cx="692556" cy="692556"/>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grpSp>
        <p:nvGrpSpPr>
          <p:cNvPr id="8" name="Group 8"/>
          <p:cNvGrpSpPr/>
          <p:nvPr/>
        </p:nvGrpSpPr>
        <p:grpSpPr>
          <a:xfrm>
            <a:off x="3894839" y="4232595"/>
            <a:ext cx="2808508" cy="910905"/>
            <a:chOff x="0" y="0"/>
            <a:chExt cx="1336845" cy="433589"/>
          </a:xfrm>
        </p:grpSpPr>
        <p:sp>
          <p:nvSpPr>
            <p:cNvPr id="9" name="Freeform 9"/>
            <p:cNvSpPr/>
            <p:nvPr/>
          </p:nvSpPr>
          <p:spPr>
            <a:xfrm>
              <a:off x="0" y="0"/>
              <a:ext cx="1336845" cy="433589"/>
            </a:xfrm>
            <a:custGeom>
              <a:avLst/>
              <a:gdLst/>
              <a:ahLst/>
              <a:cxnLst/>
              <a:rect l="l" t="t" r="r" b="b"/>
              <a:pathLst>
                <a:path w="1336845" h="433589">
                  <a:moveTo>
                    <a:pt x="0" y="0"/>
                  </a:moveTo>
                  <a:lnTo>
                    <a:pt x="1336845" y="0"/>
                  </a:lnTo>
                  <a:lnTo>
                    <a:pt x="1336845" y="433589"/>
                  </a:lnTo>
                  <a:lnTo>
                    <a:pt x="0" y="433589"/>
                  </a:lnTo>
                  <a:close/>
                </a:path>
              </a:pathLst>
            </a:custGeom>
            <a:solidFill>
              <a:srgbClr val="79AEEA"/>
            </a:solidFill>
          </p:spPr>
        </p:sp>
      </p:grpSp>
      <p:sp>
        <p:nvSpPr>
          <p:cNvPr id="10" name="Freeform 10"/>
          <p:cNvSpPr/>
          <p:nvPr/>
        </p:nvSpPr>
        <p:spPr>
          <a:xfrm>
            <a:off x="12954000" y="0"/>
            <a:ext cx="5255306" cy="9410700"/>
          </a:xfrm>
          <a:custGeom>
            <a:avLst/>
            <a:gdLst/>
            <a:ahLst/>
            <a:cxnLst/>
            <a:rect l="l" t="t" r="r" b="b"/>
            <a:pathLst>
              <a:path w="5650928" h="10658320">
                <a:moveTo>
                  <a:pt x="0" y="0"/>
                </a:moveTo>
                <a:lnTo>
                  <a:pt x="5650928" y="0"/>
                </a:lnTo>
                <a:lnTo>
                  <a:pt x="5650928" y="10658320"/>
                </a:lnTo>
                <a:lnTo>
                  <a:pt x="0" y="10658320"/>
                </a:lnTo>
                <a:lnTo>
                  <a:pt x="0" y="0"/>
                </a:lnTo>
                <a:close/>
              </a:path>
            </a:pathLst>
          </a:custGeom>
          <a:blipFill>
            <a:blip r:embed="rId2"/>
            <a:stretch>
              <a:fillRect l="-36042" t="-9791" r="-1924"/>
            </a:stretch>
          </a:blipFill>
        </p:spPr>
      </p:sp>
      <p:sp>
        <p:nvSpPr>
          <p:cNvPr id="11" name="TextBox 11"/>
          <p:cNvSpPr txBox="1"/>
          <p:nvPr/>
        </p:nvSpPr>
        <p:spPr>
          <a:xfrm>
            <a:off x="1028700" y="3009900"/>
            <a:ext cx="10885095" cy="4909036"/>
          </a:xfrm>
          <a:prstGeom prst="rect">
            <a:avLst/>
          </a:prstGeom>
        </p:spPr>
        <p:txBody>
          <a:bodyPr wrap="square" lIns="0" tIns="0" rIns="0" bIns="0" rtlCol="0" anchor="t">
            <a:spAutoFit/>
          </a:bodyPr>
          <a:lstStyle/>
          <a:p>
            <a:pPr algn="just"/>
            <a:r>
              <a:rPr lang="en-US" sz="2900" spc="63" dirty="0">
                <a:solidFill>
                  <a:srgbClr val="000000"/>
                </a:solidFill>
                <a:latin typeface="Roboto"/>
                <a:ea typeface="Roboto"/>
                <a:cs typeface="Roboto"/>
                <a:sym typeface="Roboto"/>
              </a:rPr>
              <a:t>This project explores a comprehensive marketing and sales dataset from a leading E-Commerce company to derive actionable insights and recommendations. </a:t>
            </a:r>
          </a:p>
          <a:p>
            <a:pPr algn="just"/>
            <a:endParaRPr lang="en-US" sz="2900" spc="63" dirty="0">
              <a:solidFill>
                <a:srgbClr val="000000"/>
              </a:solidFill>
              <a:latin typeface="Roboto"/>
              <a:ea typeface="Roboto"/>
              <a:cs typeface="Roboto"/>
              <a:sym typeface="Roboto"/>
            </a:endParaRPr>
          </a:p>
          <a:p>
            <a:pPr algn="just"/>
            <a:r>
              <a:rPr lang="en-US" sz="2900" spc="63" dirty="0">
                <a:solidFill>
                  <a:srgbClr val="000000"/>
                </a:solidFill>
                <a:latin typeface="Roboto"/>
                <a:ea typeface="Roboto"/>
                <a:cs typeface="Roboto"/>
                <a:sym typeface="Roboto"/>
              </a:rPr>
              <a:t>Our objective is to analyze customer behavior, sales trends, and marketing performance, and to build predictive models for customer segmentation.</a:t>
            </a:r>
          </a:p>
          <a:p>
            <a:pPr algn="just"/>
            <a:endParaRPr lang="en-US" sz="2900" spc="63" dirty="0">
              <a:solidFill>
                <a:srgbClr val="000000"/>
              </a:solidFill>
              <a:latin typeface="Roboto"/>
              <a:ea typeface="Roboto"/>
              <a:cs typeface="Roboto"/>
              <a:sym typeface="Roboto"/>
            </a:endParaRPr>
          </a:p>
          <a:p>
            <a:pPr algn="just"/>
            <a:r>
              <a:rPr lang="en-US" sz="2900" spc="63" dirty="0">
                <a:solidFill>
                  <a:srgbClr val="000000"/>
                </a:solidFill>
                <a:latin typeface="Roboto"/>
                <a:ea typeface="Roboto"/>
                <a:cs typeface="Roboto"/>
                <a:sym typeface="Roboto"/>
              </a:rPr>
              <a:t>The analysis addresses questions such as revenue generation, customer acquisition/retention, discount and marketing effectiveness, and product performance</a:t>
            </a:r>
          </a:p>
        </p:txBody>
      </p:sp>
      <p:sp>
        <p:nvSpPr>
          <p:cNvPr id="12" name="TextBox 12"/>
          <p:cNvSpPr txBox="1"/>
          <p:nvPr/>
        </p:nvSpPr>
        <p:spPr>
          <a:xfrm>
            <a:off x="3205377" y="976815"/>
            <a:ext cx="6995939" cy="971550"/>
          </a:xfrm>
          <a:prstGeom prst="rect">
            <a:avLst/>
          </a:prstGeom>
        </p:spPr>
        <p:txBody>
          <a:bodyPr lIns="0" tIns="0" rIns="0" bIns="0" rtlCol="0" anchor="t">
            <a:spAutoFit/>
          </a:bodyPr>
          <a:lstStyle/>
          <a:p>
            <a:pPr algn="l">
              <a:lnSpc>
                <a:spcPts val="7349"/>
              </a:lnSpc>
            </a:pPr>
            <a:r>
              <a:rPr lang="en-US" sz="6999" b="1">
                <a:solidFill>
                  <a:srgbClr val="000000"/>
                </a:solidFill>
                <a:latin typeface="Roboto Bold"/>
                <a:ea typeface="Roboto Bold"/>
                <a:cs typeface="Roboto Bold"/>
                <a:sym typeface="Roboto Bold"/>
              </a:rPr>
              <a:t>Project Overview</a:t>
            </a:r>
          </a:p>
        </p:txBody>
      </p:sp>
      <p:sp>
        <p:nvSpPr>
          <p:cNvPr id="13" name="AutoShape 13"/>
          <p:cNvSpPr/>
          <p:nvPr/>
        </p:nvSpPr>
        <p:spPr>
          <a:xfrm>
            <a:off x="2356338" y="8410156"/>
            <a:ext cx="1011477" cy="0"/>
          </a:xfrm>
          <a:prstGeom prst="line">
            <a:avLst/>
          </a:prstGeom>
          <a:ln w="95250" cap="flat">
            <a:solidFill>
              <a:srgbClr val="79AEEA"/>
            </a:solidFill>
            <a:prstDash val="solid"/>
            <a:headEnd type="none" w="sm" len="sm"/>
            <a:tailEnd type="none" w="sm" len="sm"/>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7002850" y="8511057"/>
            <a:ext cx="839001" cy="764539"/>
          </a:xfrm>
          <a:custGeom>
            <a:avLst/>
            <a:gdLst/>
            <a:ahLst/>
            <a:cxnLst/>
            <a:rect l="l" t="t" r="r" b="b"/>
            <a:pathLst>
              <a:path w="839001" h="764539">
                <a:moveTo>
                  <a:pt x="0" y="0"/>
                </a:moveTo>
                <a:lnTo>
                  <a:pt x="839001" y="0"/>
                </a:lnTo>
                <a:lnTo>
                  <a:pt x="839001"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68072" y="2129895"/>
            <a:ext cx="11520655" cy="7128405"/>
          </a:xfrm>
          <a:custGeom>
            <a:avLst/>
            <a:gdLst/>
            <a:ahLst/>
            <a:cxnLst/>
            <a:rect l="l" t="t" r="r" b="b"/>
            <a:pathLst>
              <a:path w="11520655" h="7128405">
                <a:moveTo>
                  <a:pt x="0" y="0"/>
                </a:moveTo>
                <a:lnTo>
                  <a:pt x="11520655" y="0"/>
                </a:lnTo>
                <a:lnTo>
                  <a:pt x="11520655" y="7128405"/>
                </a:lnTo>
                <a:lnTo>
                  <a:pt x="0" y="7128405"/>
                </a:lnTo>
                <a:lnTo>
                  <a:pt x="0" y="0"/>
                </a:lnTo>
                <a:close/>
              </a:path>
            </a:pathLst>
          </a:custGeom>
          <a:blipFill>
            <a:blip r:embed="rId4"/>
            <a:stretch>
              <a:fillRect/>
            </a:stretch>
          </a:blipFill>
        </p:spPr>
      </p:sp>
      <p:sp>
        <p:nvSpPr>
          <p:cNvPr id="9" name="TextBox 9"/>
          <p:cNvSpPr txBox="1"/>
          <p:nvPr/>
        </p:nvSpPr>
        <p:spPr>
          <a:xfrm>
            <a:off x="7130095" y="457200"/>
            <a:ext cx="4558632" cy="564257"/>
          </a:xfrm>
          <a:prstGeom prst="rect">
            <a:avLst/>
          </a:prstGeom>
        </p:spPr>
        <p:txBody>
          <a:bodyPr wrap="square" lIns="0" tIns="0" rIns="0" bIns="0" rtlCol="0" anchor="t">
            <a:spAutoFit/>
          </a:bodyPr>
          <a:lstStyle/>
          <a:p>
            <a:pPr algn="ctr">
              <a:lnSpc>
                <a:spcPts val="4559"/>
              </a:lnSpc>
              <a:spcBef>
                <a:spcPct val="0"/>
              </a:spcBef>
            </a:pPr>
            <a:r>
              <a:rPr lang="en-US" sz="3799" b="1" dirty="0">
                <a:solidFill>
                  <a:srgbClr val="3A72B2"/>
                </a:solidFill>
                <a:latin typeface="Roboto Bold"/>
                <a:ea typeface="Roboto Bold"/>
                <a:cs typeface="Roboto Bold"/>
                <a:sym typeface="Roboto Bold"/>
              </a:rPr>
              <a:t>Sales KPI Analysis</a:t>
            </a:r>
          </a:p>
        </p:txBody>
      </p:sp>
      <p:sp>
        <p:nvSpPr>
          <p:cNvPr id="10" name="TextBox 10"/>
          <p:cNvSpPr txBox="1"/>
          <p:nvPr/>
        </p:nvSpPr>
        <p:spPr>
          <a:xfrm>
            <a:off x="12000944" y="1829195"/>
            <a:ext cx="5611633" cy="6868346"/>
          </a:xfrm>
          <a:prstGeom prst="rect">
            <a:avLst/>
          </a:prstGeom>
        </p:spPr>
        <p:txBody>
          <a:bodyPr lIns="0" tIns="0" rIns="0" bIns="0" rtlCol="0" anchor="t">
            <a:spAutoFit/>
          </a:bodyPr>
          <a:lstStyle/>
          <a:p>
            <a:pPr algn="just">
              <a:lnSpc>
                <a:spcPts val="2056"/>
              </a:lnSpc>
            </a:pPr>
            <a:endParaRPr dirty="0"/>
          </a:p>
          <a:p>
            <a:pPr algn="just">
              <a:lnSpc>
                <a:spcPts val="2056"/>
              </a:lnSpc>
            </a:pPr>
            <a:r>
              <a:rPr lang="en-US" sz="1713" b="1" dirty="0">
                <a:solidFill>
                  <a:srgbClr val="121723"/>
                </a:solidFill>
                <a:latin typeface="Roboto Bold"/>
                <a:ea typeface="Roboto Bold"/>
                <a:cs typeface="Roboto Bold"/>
                <a:sym typeface="Roboto Bold"/>
              </a:rPr>
              <a:t>Average Order Value (AOV)</a:t>
            </a:r>
          </a:p>
          <a:p>
            <a:pPr algn="just">
              <a:lnSpc>
                <a:spcPts val="2056"/>
              </a:lnSpc>
            </a:pPr>
            <a:r>
              <a:rPr lang="en-US" sz="1713" dirty="0">
                <a:solidFill>
                  <a:srgbClr val="121723"/>
                </a:solidFill>
                <a:latin typeface="Roboto"/>
                <a:ea typeface="Roboto"/>
                <a:cs typeface="Roboto"/>
                <a:sym typeface="Roboto"/>
              </a:rPr>
              <a:t>The highest Average Order Value (AOV) was recorded in April, reaching $263.37, despite having the second-lowest number of transactions in 2019. This month saw a substantial quantity of products purchased, totaling 25,277 items, with an impressive Basket Size of 13.94 products. Notably, April's product quantity ranks as the second highest in 2019, while its Basket Size is the highest for the year.</a:t>
            </a:r>
          </a:p>
          <a:p>
            <a:pPr algn="just">
              <a:lnSpc>
                <a:spcPts val="2056"/>
              </a:lnSpc>
            </a:pPr>
            <a:endParaRPr lang="en-US" sz="1713" dirty="0">
              <a:solidFill>
                <a:srgbClr val="121723"/>
              </a:solidFill>
              <a:latin typeface="Roboto"/>
              <a:ea typeface="Roboto"/>
              <a:cs typeface="Roboto"/>
              <a:sym typeface="Roboto"/>
            </a:endParaRPr>
          </a:p>
          <a:p>
            <a:pPr algn="just">
              <a:lnSpc>
                <a:spcPts val="2056"/>
              </a:lnSpc>
            </a:pPr>
            <a:r>
              <a:rPr lang="en-US" sz="1713" b="1" dirty="0">
                <a:solidFill>
                  <a:srgbClr val="121723"/>
                </a:solidFill>
                <a:latin typeface="Roboto Bold"/>
                <a:ea typeface="Roboto Bold"/>
                <a:cs typeface="Roboto Bold"/>
                <a:sym typeface="Roboto Bold"/>
              </a:rPr>
              <a:t>Average Revenue per User (ARPU)</a:t>
            </a:r>
          </a:p>
          <a:p>
            <a:pPr algn="just">
              <a:lnSpc>
                <a:spcPts val="2056"/>
              </a:lnSpc>
            </a:pPr>
            <a:r>
              <a:rPr lang="en-US" sz="1713" dirty="0">
                <a:solidFill>
                  <a:srgbClr val="121723"/>
                </a:solidFill>
                <a:latin typeface="Roboto"/>
                <a:ea typeface="Roboto"/>
                <a:cs typeface="Roboto"/>
                <a:sym typeface="Roboto"/>
              </a:rPr>
              <a:t>In terms of Average Revenue per User (ARPU), February stood out with a peak of $3,441.86, indicating that each customer contributed an average revenue of $3,441.86.</a:t>
            </a:r>
          </a:p>
          <a:p>
            <a:pPr algn="just">
              <a:lnSpc>
                <a:spcPts val="2056"/>
              </a:lnSpc>
            </a:pPr>
            <a:endParaRPr lang="en-US" sz="1713" dirty="0">
              <a:solidFill>
                <a:srgbClr val="121723"/>
              </a:solidFill>
              <a:latin typeface="Roboto"/>
              <a:ea typeface="Roboto"/>
              <a:cs typeface="Roboto"/>
              <a:sym typeface="Roboto"/>
            </a:endParaRPr>
          </a:p>
          <a:p>
            <a:pPr algn="just">
              <a:lnSpc>
                <a:spcPts val="2056"/>
              </a:lnSpc>
            </a:pPr>
            <a:r>
              <a:rPr lang="en-US" sz="1713" b="1" dirty="0">
                <a:solidFill>
                  <a:srgbClr val="121723"/>
                </a:solidFill>
                <a:latin typeface="Roboto Bold"/>
                <a:ea typeface="Roboto Bold"/>
                <a:cs typeface="Roboto Bold"/>
                <a:sym typeface="Roboto Bold"/>
              </a:rPr>
              <a:t>Average Selling Price (ASP)</a:t>
            </a:r>
          </a:p>
          <a:p>
            <a:pPr algn="just">
              <a:lnSpc>
                <a:spcPts val="2056"/>
              </a:lnSpc>
            </a:pPr>
            <a:r>
              <a:rPr lang="en-US" sz="1713" dirty="0">
                <a:solidFill>
                  <a:srgbClr val="121723"/>
                </a:solidFill>
                <a:latin typeface="Roboto"/>
                <a:ea typeface="Roboto"/>
                <a:cs typeface="Roboto"/>
                <a:sym typeface="Roboto"/>
              </a:rPr>
              <a:t>The Average Selling Price (ASP) reached its highest point in December, at $43.90, meaning that each product sold in December generated an average revenue of $43.90.</a:t>
            </a:r>
          </a:p>
          <a:p>
            <a:pPr algn="just">
              <a:lnSpc>
                <a:spcPts val="2056"/>
              </a:lnSpc>
            </a:pPr>
            <a:endParaRPr lang="en-US" sz="1713" dirty="0">
              <a:solidFill>
                <a:srgbClr val="121723"/>
              </a:solidFill>
              <a:latin typeface="Roboto"/>
              <a:ea typeface="Roboto"/>
              <a:cs typeface="Roboto"/>
              <a:sym typeface="Roboto"/>
            </a:endParaRPr>
          </a:p>
          <a:p>
            <a:pPr algn="just">
              <a:lnSpc>
                <a:spcPts val="2056"/>
              </a:lnSpc>
            </a:pPr>
            <a:r>
              <a:rPr lang="en-US" sz="1713" b="1" dirty="0">
                <a:solidFill>
                  <a:srgbClr val="121723"/>
                </a:solidFill>
                <a:latin typeface="Roboto Bold"/>
                <a:ea typeface="Roboto Bold"/>
                <a:cs typeface="Roboto Bold"/>
                <a:sym typeface="Roboto Bold"/>
              </a:rPr>
              <a:t>Basket Size</a:t>
            </a:r>
          </a:p>
          <a:p>
            <a:pPr algn="just">
              <a:lnSpc>
                <a:spcPts val="2056"/>
              </a:lnSpc>
              <a:spcBef>
                <a:spcPct val="0"/>
              </a:spcBef>
            </a:pPr>
            <a:r>
              <a:rPr lang="en-US" sz="1713" dirty="0">
                <a:solidFill>
                  <a:srgbClr val="121723"/>
                </a:solidFill>
                <a:latin typeface="Roboto"/>
                <a:ea typeface="Roboto"/>
                <a:cs typeface="Roboto"/>
                <a:sym typeface="Roboto"/>
              </a:rPr>
              <a:t>April also recorded the highest Basket Size, averaging 13.94 products per transaction. This suggests that customers typically purchased between 13 and 14 products in each order.</a:t>
            </a:r>
          </a:p>
          <a:p>
            <a:pPr algn="just">
              <a:lnSpc>
                <a:spcPts val="2056"/>
              </a:lnSpc>
              <a:spcBef>
                <a:spcPct val="0"/>
              </a:spcBef>
            </a:pPr>
            <a:endParaRPr lang="en-US" sz="1713" dirty="0">
              <a:solidFill>
                <a:srgbClr val="121723"/>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7002850" y="8511057"/>
            <a:ext cx="839001" cy="764539"/>
          </a:xfrm>
          <a:custGeom>
            <a:avLst/>
            <a:gdLst/>
            <a:ahLst/>
            <a:cxnLst/>
            <a:rect l="l" t="t" r="r" b="b"/>
            <a:pathLst>
              <a:path w="839001" h="764539">
                <a:moveTo>
                  <a:pt x="0" y="0"/>
                </a:moveTo>
                <a:lnTo>
                  <a:pt x="839001" y="0"/>
                </a:lnTo>
                <a:lnTo>
                  <a:pt x="839001"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336144" y="2083296"/>
            <a:ext cx="11406308" cy="6810031"/>
          </a:xfrm>
          <a:custGeom>
            <a:avLst/>
            <a:gdLst/>
            <a:ahLst/>
            <a:cxnLst/>
            <a:rect l="l" t="t" r="r" b="b"/>
            <a:pathLst>
              <a:path w="11406308" h="6810031">
                <a:moveTo>
                  <a:pt x="0" y="0"/>
                </a:moveTo>
                <a:lnTo>
                  <a:pt x="11406308" y="0"/>
                </a:lnTo>
                <a:lnTo>
                  <a:pt x="11406308" y="6810031"/>
                </a:lnTo>
                <a:lnTo>
                  <a:pt x="0" y="6810031"/>
                </a:lnTo>
                <a:lnTo>
                  <a:pt x="0" y="0"/>
                </a:lnTo>
                <a:close/>
              </a:path>
            </a:pathLst>
          </a:custGeom>
          <a:blipFill>
            <a:blip r:embed="rId4"/>
            <a:stretch>
              <a:fillRect t="-3636"/>
            </a:stretch>
          </a:blipFill>
        </p:spPr>
      </p:sp>
      <p:sp>
        <p:nvSpPr>
          <p:cNvPr id="9" name="TextBox 9"/>
          <p:cNvSpPr txBox="1"/>
          <p:nvPr/>
        </p:nvSpPr>
        <p:spPr>
          <a:xfrm>
            <a:off x="6841511" y="419100"/>
            <a:ext cx="4612357" cy="564257"/>
          </a:xfrm>
          <a:prstGeom prst="rect">
            <a:avLst/>
          </a:prstGeom>
        </p:spPr>
        <p:txBody>
          <a:bodyPr wrap="square" lIns="0" tIns="0" rIns="0" bIns="0" rtlCol="0" anchor="t">
            <a:spAutoFit/>
          </a:bodyPr>
          <a:lstStyle/>
          <a:p>
            <a:pPr algn="ctr">
              <a:lnSpc>
                <a:spcPts val="4559"/>
              </a:lnSpc>
              <a:spcBef>
                <a:spcPct val="0"/>
              </a:spcBef>
            </a:pPr>
            <a:r>
              <a:rPr lang="en-US" sz="3799" b="1" dirty="0">
                <a:solidFill>
                  <a:srgbClr val="3A72B2"/>
                </a:solidFill>
                <a:latin typeface="Roboto Bold"/>
                <a:ea typeface="Roboto Bold"/>
                <a:cs typeface="Roboto Bold"/>
                <a:sym typeface="Roboto Bold"/>
              </a:rPr>
              <a:t>Sales KPI Analysis</a:t>
            </a:r>
          </a:p>
        </p:txBody>
      </p:sp>
      <p:sp>
        <p:nvSpPr>
          <p:cNvPr id="10" name="TextBox 10"/>
          <p:cNvSpPr txBox="1"/>
          <p:nvPr/>
        </p:nvSpPr>
        <p:spPr>
          <a:xfrm>
            <a:off x="12190127" y="2025974"/>
            <a:ext cx="5611633" cy="6915150"/>
          </a:xfrm>
          <a:prstGeom prst="rect">
            <a:avLst/>
          </a:prstGeom>
        </p:spPr>
        <p:txBody>
          <a:bodyPr lIns="0" tIns="0" rIns="0" bIns="0" rtlCol="0" anchor="t">
            <a:spAutoFit/>
          </a:bodyPr>
          <a:lstStyle/>
          <a:p>
            <a:pPr algn="just">
              <a:lnSpc>
                <a:spcPts val="2243"/>
              </a:lnSpc>
            </a:pPr>
            <a:r>
              <a:rPr lang="en-US" sz="1869" b="1">
                <a:solidFill>
                  <a:srgbClr val="121723"/>
                </a:solidFill>
                <a:latin typeface="Roboto Bold"/>
                <a:ea typeface="Roboto Bold"/>
                <a:cs typeface="Roboto Bold"/>
                <a:sym typeface="Roboto Bold"/>
              </a:rPr>
              <a:t>Average Order Value (AOV)</a:t>
            </a:r>
          </a:p>
          <a:p>
            <a:pPr algn="just">
              <a:lnSpc>
                <a:spcPts val="2243"/>
              </a:lnSpc>
            </a:pPr>
            <a:r>
              <a:rPr lang="en-US" sz="1869">
                <a:solidFill>
                  <a:srgbClr val="121723"/>
                </a:solidFill>
                <a:latin typeface="Roboto"/>
                <a:ea typeface="Roboto"/>
                <a:cs typeface="Roboto"/>
                <a:sym typeface="Roboto"/>
              </a:rPr>
              <a:t>The highest Average Order Value (AOV) was recorded in Nest-Canada, reaching $295.53. This indicates that each transaction contributed an average revenue of $295.53.</a:t>
            </a:r>
          </a:p>
          <a:p>
            <a:pPr algn="just">
              <a:lnSpc>
                <a:spcPts val="2243"/>
              </a:lnSpc>
            </a:pPr>
            <a:endParaRPr lang="en-US" sz="1869">
              <a:solidFill>
                <a:srgbClr val="121723"/>
              </a:solidFill>
              <a:latin typeface="Roboto"/>
              <a:ea typeface="Roboto"/>
              <a:cs typeface="Roboto"/>
              <a:sym typeface="Roboto"/>
            </a:endParaRPr>
          </a:p>
          <a:p>
            <a:pPr algn="just">
              <a:lnSpc>
                <a:spcPts val="2243"/>
              </a:lnSpc>
            </a:pPr>
            <a:r>
              <a:rPr lang="en-US" sz="1869" b="1">
                <a:solidFill>
                  <a:srgbClr val="121723"/>
                </a:solidFill>
                <a:latin typeface="Roboto Bold"/>
                <a:ea typeface="Roboto Bold"/>
                <a:cs typeface="Roboto Bold"/>
                <a:sym typeface="Roboto Bold"/>
              </a:rPr>
              <a:t>Average Revenue per User (ARPU)</a:t>
            </a:r>
          </a:p>
          <a:p>
            <a:pPr algn="just">
              <a:lnSpc>
                <a:spcPts val="2243"/>
              </a:lnSpc>
            </a:pPr>
            <a:r>
              <a:rPr lang="en-US" sz="1869">
                <a:solidFill>
                  <a:srgbClr val="121723"/>
                </a:solidFill>
                <a:latin typeface="Roboto"/>
                <a:ea typeface="Roboto"/>
                <a:cs typeface="Roboto"/>
                <a:sym typeface="Roboto"/>
              </a:rPr>
              <a:t>In terms of Average Revenue per User (ARPU), Nest-USA achieved the highest figure at $2,160.04, meaning that each customer contributed an average revenue of $2,160.04.</a:t>
            </a:r>
          </a:p>
          <a:p>
            <a:pPr algn="just">
              <a:lnSpc>
                <a:spcPts val="2243"/>
              </a:lnSpc>
            </a:pPr>
            <a:endParaRPr lang="en-US" sz="1869">
              <a:solidFill>
                <a:srgbClr val="121723"/>
              </a:solidFill>
              <a:latin typeface="Roboto"/>
              <a:ea typeface="Roboto"/>
              <a:cs typeface="Roboto"/>
              <a:sym typeface="Roboto"/>
            </a:endParaRPr>
          </a:p>
          <a:p>
            <a:pPr algn="just">
              <a:lnSpc>
                <a:spcPts val="2243"/>
              </a:lnSpc>
            </a:pPr>
            <a:r>
              <a:rPr lang="en-US" sz="1869" b="1">
                <a:solidFill>
                  <a:srgbClr val="121723"/>
                </a:solidFill>
                <a:latin typeface="Roboto Bold"/>
                <a:ea typeface="Roboto Bold"/>
                <a:cs typeface="Roboto Bold"/>
                <a:sym typeface="Roboto Bold"/>
              </a:rPr>
              <a:t>Average Selling Price (ASP)</a:t>
            </a:r>
          </a:p>
          <a:p>
            <a:pPr algn="just">
              <a:lnSpc>
                <a:spcPts val="2243"/>
              </a:lnSpc>
            </a:pPr>
            <a:r>
              <a:rPr lang="en-US" sz="1869">
                <a:solidFill>
                  <a:srgbClr val="121723"/>
                </a:solidFill>
                <a:latin typeface="Roboto"/>
                <a:ea typeface="Roboto"/>
                <a:cs typeface="Roboto"/>
                <a:sym typeface="Roboto"/>
              </a:rPr>
              <a:t>The Average Selling Price (ASP) reached its peak in Nest, at $183.52. This indicates that each product sold in this category generated an average revenue of $183.52.</a:t>
            </a:r>
          </a:p>
          <a:p>
            <a:pPr algn="just">
              <a:lnSpc>
                <a:spcPts val="2243"/>
              </a:lnSpc>
            </a:pPr>
            <a:endParaRPr lang="en-US" sz="1869">
              <a:solidFill>
                <a:srgbClr val="121723"/>
              </a:solidFill>
              <a:latin typeface="Roboto"/>
              <a:ea typeface="Roboto"/>
              <a:cs typeface="Roboto"/>
              <a:sym typeface="Roboto"/>
            </a:endParaRPr>
          </a:p>
          <a:p>
            <a:pPr algn="just">
              <a:lnSpc>
                <a:spcPts val="2243"/>
              </a:lnSpc>
            </a:pPr>
            <a:r>
              <a:rPr lang="en-US" sz="1869" b="1">
                <a:solidFill>
                  <a:srgbClr val="121723"/>
                </a:solidFill>
                <a:latin typeface="Roboto Bold"/>
                <a:ea typeface="Roboto Bold"/>
                <a:cs typeface="Roboto Bold"/>
                <a:sym typeface="Roboto Bold"/>
              </a:rPr>
              <a:t>Basket Size</a:t>
            </a:r>
          </a:p>
          <a:p>
            <a:pPr algn="just">
              <a:lnSpc>
                <a:spcPts val="2243"/>
              </a:lnSpc>
              <a:spcBef>
                <a:spcPct val="0"/>
              </a:spcBef>
            </a:pPr>
            <a:r>
              <a:rPr lang="en-US" sz="1869">
                <a:solidFill>
                  <a:srgbClr val="121723"/>
                </a:solidFill>
                <a:latin typeface="Roboto"/>
                <a:ea typeface="Roboto"/>
                <a:cs typeface="Roboto"/>
                <a:sym typeface="Roboto"/>
              </a:rPr>
              <a:t>The highest Basket Size was noted in the Office category, with an average of 25.07 products per transaction. This suggests that each customer typically purchased approximately 25 products in each order.</a:t>
            </a:r>
          </a:p>
          <a:p>
            <a:pPr algn="just">
              <a:lnSpc>
                <a:spcPts val="2243"/>
              </a:lnSpc>
              <a:spcBef>
                <a:spcPct val="0"/>
              </a:spcBef>
            </a:pPr>
            <a:endParaRPr lang="en-US" sz="1869">
              <a:solidFill>
                <a:srgbClr val="121723"/>
              </a:solidFill>
              <a:latin typeface="Roboto"/>
              <a:ea typeface="Roboto"/>
              <a:cs typeface="Roboto"/>
              <a:sym typeface="Roboto"/>
            </a:endParaRPr>
          </a:p>
        </p:txBody>
      </p:sp>
      <p:sp>
        <p:nvSpPr>
          <p:cNvPr id="11" name="TextBox 11"/>
          <p:cNvSpPr txBox="1"/>
          <p:nvPr/>
        </p:nvSpPr>
        <p:spPr>
          <a:xfrm>
            <a:off x="3817079" y="1816596"/>
            <a:ext cx="4304109" cy="295275"/>
          </a:xfrm>
          <a:prstGeom prst="rect">
            <a:avLst/>
          </a:prstGeom>
        </p:spPr>
        <p:txBody>
          <a:bodyPr lIns="0" tIns="0" rIns="0" bIns="0" rtlCol="0" anchor="t">
            <a:spAutoFit/>
          </a:bodyPr>
          <a:lstStyle/>
          <a:p>
            <a:pPr algn="ctr">
              <a:lnSpc>
                <a:spcPts val="2279"/>
              </a:lnSpc>
              <a:spcBef>
                <a:spcPct val="0"/>
              </a:spcBef>
            </a:pPr>
            <a:r>
              <a:rPr lang="en-US" sz="1899" b="1" dirty="0">
                <a:solidFill>
                  <a:srgbClr val="121723"/>
                </a:solidFill>
                <a:latin typeface="Roboto Bold"/>
                <a:ea typeface="Roboto Bold"/>
                <a:cs typeface="Roboto Bold"/>
                <a:sym typeface="Roboto Bold"/>
              </a:rPr>
              <a:t>Revenue Sales KPI by Product Category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962759" y="8941124"/>
            <a:ext cx="839001" cy="764539"/>
          </a:xfrm>
          <a:custGeom>
            <a:avLst/>
            <a:gdLst/>
            <a:ahLst/>
            <a:cxnLst/>
            <a:rect l="l" t="t" r="r" b="b"/>
            <a:pathLst>
              <a:path w="839001" h="764539">
                <a:moveTo>
                  <a:pt x="0" y="0"/>
                </a:moveTo>
                <a:lnTo>
                  <a:pt x="839001" y="0"/>
                </a:lnTo>
                <a:lnTo>
                  <a:pt x="839001"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682422" y="2345149"/>
            <a:ext cx="11301259" cy="6286325"/>
          </a:xfrm>
          <a:custGeom>
            <a:avLst/>
            <a:gdLst/>
            <a:ahLst/>
            <a:cxnLst/>
            <a:rect l="l" t="t" r="r" b="b"/>
            <a:pathLst>
              <a:path w="11301259" h="6286325">
                <a:moveTo>
                  <a:pt x="0" y="0"/>
                </a:moveTo>
                <a:lnTo>
                  <a:pt x="11301259" y="0"/>
                </a:lnTo>
                <a:lnTo>
                  <a:pt x="11301259" y="6286325"/>
                </a:lnTo>
                <a:lnTo>
                  <a:pt x="0" y="6286325"/>
                </a:lnTo>
                <a:lnTo>
                  <a:pt x="0" y="0"/>
                </a:lnTo>
                <a:close/>
              </a:path>
            </a:pathLst>
          </a:custGeom>
          <a:blipFill>
            <a:blip r:embed="rId4"/>
            <a:stretch>
              <a:fillRect/>
            </a:stretch>
          </a:blipFill>
        </p:spPr>
      </p:sp>
      <p:sp>
        <p:nvSpPr>
          <p:cNvPr id="9" name="TextBox 9"/>
          <p:cNvSpPr txBox="1"/>
          <p:nvPr/>
        </p:nvSpPr>
        <p:spPr>
          <a:xfrm>
            <a:off x="6934200" y="457200"/>
            <a:ext cx="4853586" cy="571500"/>
          </a:xfrm>
          <a:prstGeom prst="rect">
            <a:avLst/>
          </a:prstGeom>
        </p:spPr>
        <p:txBody>
          <a:bodyPr wrap="square" lIns="0" tIns="0" rIns="0" bIns="0" rtlCol="0" anchor="t">
            <a:spAutoFit/>
          </a:bodyPr>
          <a:lstStyle/>
          <a:p>
            <a:pPr algn="ctr">
              <a:lnSpc>
                <a:spcPts val="4559"/>
              </a:lnSpc>
              <a:spcBef>
                <a:spcPct val="0"/>
              </a:spcBef>
            </a:pPr>
            <a:r>
              <a:rPr lang="en-US" sz="3799" b="1" dirty="0">
                <a:solidFill>
                  <a:srgbClr val="3A72B2"/>
                </a:solidFill>
                <a:latin typeface="Roboto Bold"/>
                <a:ea typeface="Roboto Bold"/>
                <a:cs typeface="Roboto Bold"/>
                <a:sym typeface="Roboto Bold"/>
              </a:rPr>
              <a:t>Sales KPI Analysis</a:t>
            </a:r>
          </a:p>
        </p:txBody>
      </p:sp>
      <p:sp>
        <p:nvSpPr>
          <p:cNvPr id="10" name="TextBox 10"/>
          <p:cNvSpPr txBox="1"/>
          <p:nvPr/>
        </p:nvSpPr>
        <p:spPr>
          <a:xfrm>
            <a:off x="12190127" y="2025974"/>
            <a:ext cx="5611633" cy="6915150"/>
          </a:xfrm>
          <a:prstGeom prst="rect">
            <a:avLst/>
          </a:prstGeom>
        </p:spPr>
        <p:txBody>
          <a:bodyPr lIns="0" tIns="0" rIns="0" bIns="0" rtlCol="0" anchor="t">
            <a:spAutoFit/>
          </a:bodyPr>
          <a:lstStyle/>
          <a:p>
            <a:pPr algn="just">
              <a:lnSpc>
                <a:spcPts val="2243"/>
              </a:lnSpc>
            </a:pPr>
            <a:r>
              <a:rPr lang="en-US" sz="1869" b="1" dirty="0">
                <a:solidFill>
                  <a:srgbClr val="121723"/>
                </a:solidFill>
                <a:latin typeface="Roboto Bold"/>
                <a:ea typeface="Roboto Bold"/>
                <a:cs typeface="Roboto Bold"/>
                <a:sym typeface="Roboto Bold"/>
              </a:rPr>
              <a:t>Average Order Value (AOV)</a:t>
            </a:r>
          </a:p>
          <a:p>
            <a:pPr algn="just">
              <a:lnSpc>
                <a:spcPts val="2243"/>
              </a:lnSpc>
            </a:pPr>
            <a:r>
              <a:rPr lang="en-US" sz="1869" dirty="0">
                <a:solidFill>
                  <a:srgbClr val="121723"/>
                </a:solidFill>
                <a:latin typeface="Roboto"/>
                <a:ea typeface="Roboto"/>
                <a:cs typeface="Roboto"/>
                <a:sym typeface="Roboto"/>
              </a:rPr>
              <a:t>The highest Average Order Value (AOV) was recorded in California, at $211.48. This indicates that each transaction contributed an average revenue of $211.48.</a:t>
            </a:r>
          </a:p>
          <a:p>
            <a:pPr algn="just">
              <a:lnSpc>
                <a:spcPts val="2243"/>
              </a:lnSpc>
            </a:pPr>
            <a:endParaRPr lang="en-US" sz="1869" dirty="0">
              <a:solidFill>
                <a:srgbClr val="121723"/>
              </a:solidFill>
              <a:latin typeface="Roboto"/>
              <a:ea typeface="Roboto"/>
              <a:cs typeface="Roboto"/>
              <a:sym typeface="Roboto"/>
            </a:endParaRPr>
          </a:p>
          <a:p>
            <a:pPr algn="just">
              <a:lnSpc>
                <a:spcPts val="2243"/>
              </a:lnSpc>
            </a:pPr>
            <a:r>
              <a:rPr lang="en-US" sz="1869" b="1" dirty="0">
                <a:solidFill>
                  <a:srgbClr val="121723"/>
                </a:solidFill>
                <a:latin typeface="Roboto Bold"/>
                <a:ea typeface="Roboto Bold"/>
                <a:cs typeface="Roboto Bold"/>
                <a:sym typeface="Roboto Bold"/>
              </a:rPr>
              <a:t>Average Revenue per User (ARPU)</a:t>
            </a:r>
          </a:p>
          <a:p>
            <a:pPr algn="just">
              <a:lnSpc>
                <a:spcPts val="2243"/>
              </a:lnSpc>
            </a:pPr>
            <a:r>
              <a:rPr lang="en-US" sz="1869" dirty="0">
                <a:solidFill>
                  <a:srgbClr val="121723"/>
                </a:solidFill>
                <a:latin typeface="Roboto"/>
                <a:ea typeface="Roboto"/>
                <a:cs typeface="Roboto"/>
                <a:sym typeface="Roboto"/>
              </a:rPr>
              <a:t>In terms of Average Revenue per User (ARPU), Chicago achieved the highest figure at $4,115.22, meaning that each customer contributed an average revenue of $4,115.22.</a:t>
            </a:r>
          </a:p>
          <a:p>
            <a:pPr algn="just">
              <a:lnSpc>
                <a:spcPts val="2243"/>
              </a:lnSpc>
            </a:pPr>
            <a:endParaRPr lang="en-US" sz="1869" dirty="0">
              <a:solidFill>
                <a:srgbClr val="121723"/>
              </a:solidFill>
              <a:latin typeface="Roboto"/>
              <a:ea typeface="Roboto"/>
              <a:cs typeface="Roboto"/>
              <a:sym typeface="Roboto"/>
            </a:endParaRPr>
          </a:p>
          <a:p>
            <a:pPr algn="just">
              <a:lnSpc>
                <a:spcPts val="2243"/>
              </a:lnSpc>
            </a:pPr>
            <a:r>
              <a:rPr lang="en-US" sz="1869" b="1" dirty="0">
                <a:solidFill>
                  <a:srgbClr val="121723"/>
                </a:solidFill>
                <a:latin typeface="Roboto Bold"/>
                <a:ea typeface="Roboto Bold"/>
                <a:cs typeface="Roboto Bold"/>
                <a:sym typeface="Roboto Bold"/>
              </a:rPr>
              <a:t>Average Selling Price (ASP)</a:t>
            </a:r>
          </a:p>
          <a:p>
            <a:pPr algn="just">
              <a:lnSpc>
                <a:spcPts val="2243"/>
              </a:lnSpc>
            </a:pPr>
            <a:r>
              <a:rPr lang="en-US" sz="1869" dirty="0">
                <a:solidFill>
                  <a:srgbClr val="121723"/>
                </a:solidFill>
                <a:latin typeface="Roboto"/>
                <a:ea typeface="Roboto"/>
                <a:cs typeface="Roboto"/>
                <a:sym typeface="Roboto"/>
              </a:rPr>
              <a:t>The Average Selling Price (ASP) peaked in Washington DC, at $23.97. This signifies that each product sold in this area generated an average revenue of $23.97.</a:t>
            </a:r>
          </a:p>
          <a:p>
            <a:pPr algn="just">
              <a:lnSpc>
                <a:spcPts val="2243"/>
              </a:lnSpc>
            </a:pPr>
            <a:endParaRPr lang="en-US" sz="1869" dirty="0">
              <a:solidFill>
                <a:srgbClr val="121723"/>
              </a:solidFill>
              <a:latin typeface="Roboto"/>
              <a:ea typeface="Roboto"/>
              <a:cs typeface="Roboto"/>
              <a:sym typeface="Roboto"/>
            </a:endParaRPr>
          </a:p>
          <a:p>
            <a:pPr algn="just">
              <a:lnSpc>
                <a:spcPts val="2243"/>
              </a:lnSpc>
            </a:pPr>
            <a:r>
              <a:rPr lang="en-US" sz="1869" b="1" dirty="0">
                <a:solidFill>
                  <a:srgbClr val="121723"/>
                </a:solidFill>
                <a:latin typeface="Roboto Bold"/>
                <a:ea typeface="Roboto Bold"/>
                <a:cs typeface="Roboto Bold"/>
                <a:sym typeface="Roboto Bold"/>
              </a:rPr>
              <a:t>Basket Size</a:t>
            </a:r>
          </a:p>
          <a:p>
            <a:pPr algn="just">
              <a:lnSpc>
                <a:spcPts val="2243"/>
              </a:lnSpc>
              <a:spcBef>
                <a:spcPct val="0"/>
              </a:spcBef>
            </a:pPr>
            <a:r>
              <a:rPr lang="en-US" sz="1869" dirty="0">
                <a:solidFill>
                  <a:srgbClr val="121723"/>
                </a:solidFill>
                <a:latin typeface="Roboto"/>
                <a:ea typeface="Roboto"/>
                <a:cs typeface="Roboto"/>
                <a:sym typeface="Roboto"/>
              </a:rPr>
              <a:t>The highest Basket Size was observed in New Jersey, with an average of 9.99 products per transaction. This suggests that each customer typically purchased approximately 9 to 10 products in each order.</a:t>
            </a:r>
          </a:p>
          <a:p>
            <a:pPr algn="just">
              <a:lnSpc>
                <a:spcPts val="2243"/>
              </a:lnSpc>
              <a:spcBef>
                <a:spcPct val="0"/>
              </a:spcBef>
            </a:pPr>
            <a:endParaRPr lang="en-US" sz="1869" dirty="0">
              <a:solidFill>
                <a:srgbClr val="121723"/>
              </a:solidFill>
              <a:latin typeface="Roboto"/>
              <a:ea typeface="Roboto"/>
              <a:cs typeface="Roboto"/>
              <a:sym typeface="Roboto"/>
            </a:endParaRPr>
          </a:p>
        </p:txBody>
      </p:sp>
      <p:sp>
        <p:nvSpPr>
          <p:cNvPr id="11" name="TextBox 11"/>
          <p:cNvSpPr txBox="1"/>
          <p:nvPr/>
        </p:nvSpPr>
        <p:spPr>
          <a:xfrm>
            <a:off x="4296790" y="1816596"/>
            <a:ext cx="3344689" cy="295275"/>
          </a:xfrm>
          <a:prstGeom prst="rect">
            <a:avLst/>
          </a:prstGeom>
        </p:spPr>
        <p:txBody>
          <a:bodyPr lIns="0" tIns="0" rIns="0" bIns="0" rtlCol="0" anchor="t">
            <a:spAutoFit/>
          </a:bodyPr>
          <a:lstStyle/>
          <a:p>
            <a:pPr algn="ctr">
              <a:lnSpc>
                <a:spcPts val="2279"/>
              </a:lnSpc>
              <a:spcBef>
                <a:spcPct val="0"/>
              </a:spcBef>
            </a:pPr>
            <a:r>
              <a:rPr lang="en-US" sz="1899" b="1" dirty="0">
                <a:solidFill>
                  <a:srgbClr val="121723"/>
                </a:solidFill>
                <a:latin typeface="Roboto Bold"/>
                <a:ea typeface="Roboto Bold"/>
                <a:cs typeface="Roboto Bold"/>
                <a:sym typeface="Roboto Bold"/>
              </a:rPr>
              <a:t>Revenue Sales KPI by Location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962759" y="8941124"/>
            <a:ext cx="839001" cy="764539"/>
          </a:xfrm>
          <a:custGeom>
            <a:avLst/>
            <a:gdLst/>
            <a:ahLst/>
            <a:cxnLst/>
            <a:rect l="l" t="t" r="r" b="b"/>
            <a:pathLst>
              <a:path w="839001" h="764539">
                <a:moveTo>
                  <a:pt x="0" y="0"/>
                </a:moveTo>
                <a:lnTo>
                  <a:pt x="839001" y="0"/>
                </a:lnTo>
                <a:lnTo>
                  <a:pt x="839001"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68072" y="2035499"/>
            <a:ext cx="11667024" cy="5045988"/>
          </a:xfrm>
          <a:custGeom>
            <a:avLst/>
            <a:gdLst/>
            <a:ahLst/>
            <a:cxnLst/>
            <a:rect l="l" t="t" r="r" b="b"/>
            <a:pathLst>
              <a:path w="11667024" h="5045988">
                <a:moveTo>
                  <a:pt x="0" y="0"/>
                </a:moveTo>
                <a:lnTo>
                  <a:pt x="11667024" y="0"/>
                </a:lnTo>
                <a:lnTo>
                  <a:pt x="11667024" y="5045988"/>
                </a:lnTo>
                <a:lnTo>
                  <a:pt x="0" y="5045988"/>
                </a:lnTo>
                <a:lnTo>
                  <a:pt x="0" y="0"/>
                </a:lnTo>
                <a:close/>
              </a:path>
            </a:pathLst>
          </a:custGeom>
          <a:blipFill>
            <a:blip r:embed="rId4"/>
            <a:stretch>
              <a:fillRect/>
            </a:stretch>
          </a:blipFill>
        </p:spPr>
      </p:sp>
      <p:sp>
        <p:nvSpPr>
          <p:cNvPr id="9" name="TextBox 9"/>
          <p:cNvSpPr txBox="1"/>
          <p:nvPr/>
        </p:nvSpPr>
        <p:spPr>
          <a:xfrm>
            <a:off x="5638800" y="457200"/>
            <a:ext cx="5304607" cy="571500"/>
          </a:xfrm>
          <a:prstGeom prst="rect">
            <a:avLst/>
          </a:prstGeom>
        </p:spPr>
        <p:txBody>
          <a:bodyPr wrap="square" lIns="0" tIns="0" rIns="0" bIns="0" rtlCol="0" anchor="t">
            <a:spAutoFit/>
          </a:bodyPr>
          <a:lstStyle/>
          <a:p>
            <a:pPr algn="ctr">
              <a:lnSpc>
                <a:spcPts val="4559"/>
              </a:lnSpc>
              <a:spcBef>
                <a:spcPct val="0"/>
              </a:spcBef>
            </a:pPr>
            <a:r>
              <a:rPr lang="en-US" sz="3799" b="1" dirty="0">
                <a:solidFill>
                  <a:srgbClr val="3A72B2"/>
                </a:solidFill>
                <a:latin typeface="Roboto Bold"/>
                <a:ea typeface="Roboto Bold"/>
                <a:cs typeface="Roboto Bold"/>
                <a:sym typeface="Roboto Bold"/>
              </a:rPr>
              <a:t>Sales Trend Analysis</a:t>
            </a:r>
          </a:p>
        </p:txBody>
      </p:sp>
      <p:sp>
        <p:nvSpPr>
          <p:cNvPr id="10" name="TextBox 10"/>
          <p:cNvSpPr txBox="1"/>
          <p:nvPr/>
        </p:nvSpPr>
        <p:spPr>
          <a:xfrm>
            <a:off x="12057494" y="2025974"/>
            <a:ext cx="5725216" cy="6581775"/>
          </a:xfrm>
          <a:prstGeom prst="rect">
            <a:avLst/>
          </a:prstGeom>
        </p:spPr>
        <p:txBody>
          <a:bodyPr lIns="0" tIns="0" rIns="0" bIns="0" rtlCol="0" anchor="t">
            <a:spAutoFit/>
          </a:bodyPr>
          <a:lstStyle/>
          <a:p>
            <a:pPr marL="411905" lvl="1" indent="-205952" algn="just">
              <a:lnSpc>
                <a:spcPts val="2289"/>
              </a:lnSpc>
              <a:buFont typeface="Arial"/>
              <a:buChar char="•"/>
            </a:pPr>
            <a:r>
              <a:rPr lang="en-US" sz="1907" b="1">
                <a:solidFill>
                  <a:srgbClr val="121723"/>
                </a:solidFill>
                <a:latin typeface="Roboto Bold"/>
                <a:ea typeface="Roboto Bold"/>
                <a:cs typeface="Roboto Bold"/>
                <a:sym typeface="Roboto Bold"/>
              </a:rPr>
              <a:t>Initial Growth: </a:t>
            </a:r>
            <a:r>
              <a:rPr lang="en-US" sz="1907">
                <a:solidFill>
                  <a:srgbClr val="121723"/>
                </a:solidFill>
                <a:latin typeface="Roboto"/>
                <a:ea typeface="Roboto"/>
                <a:cs typeface="Roboto"/>
                <a:sym typeface="Roboto"/>
              </a:rPr>
              <a:t>The year commenced with a transaction count of 2,102 in January, reflecting a steady initial growth. However, the following month marked a decline, resulting in the lowest sales of the year.</a:t>
            </a:r>
          </a:p>
          <a:p>
            <a:pPr algn="just">
              <a:lnSpc>
                <a:spcPts val="2289"/>
              </a:lnSpc>
            </a:pPr>
            <a:endParaRPr lang="en-US" sz="1907">
              <a:solidFill>
                <a:srgbClr val="121723"/>
              </a:solidFill>
              <a:latin typeface="Roboto"/>
              <a:ea typeface="Roboto"/>
              <a:cs typeface="Roboto"/>
              <a:sym typeface="Roboto"/>
            </a:endParaRPr>
          </a:p>
          <a:p>
            <a:pPr marL="411905" lvl="1" indent="-205952" algn="just">
              <a:lnSpc>
                <a:spcPts val="2289"/>
              </a:lnSpc>
              <a:buFont typeface="Arial"/>
              <a:buChar char="•"/>
            </a:pPr>
            <a:r>
              <a:rPr lang="en-US" sz="1907" b="1">
                <a:solidFill>
                  <a:srgbClr val="121723"/>
                </a:solidFill>
                <a:latin typeface="Roboto Bold"/>
                <a:ea typeface="Roboto Bold"/>
                <a:cs typeface="Roboto Bold"/>
                <a:sym typeface="Roboto Bold"/>
              </a:rPr>
              <a:t>Mid-Year Fluctuations:</a:t>
            </a:r>
            <a:r>
              <a:rPr lang="en-US" sz="1907">
                <a:solidFill>
                  <a:srgbClr val="121723"/>
                </a:solidFill>
                <a:latin typeface="Roboto"/>
                <a:ea typeface="Roboto"/>
                <a:cs typeface="Roboto"/>
                <a:sym typeface="Roboto"/>
              </a:rPr>
              <a:t> There was a noticeable decline in April (1,813) and June (1,940), indicating a dip in sales during the mid-year period. This could be attributed to seasonal variations or external market factors.</a:t>
            </a:r>
          </a:p>
          <a:p>
            <a:pPr algn="just">
              <a:lnSpc>
                <a:spcPts val="2289"/>
              </a:lnSpc>
            </a:pPr>
            <a:endParaRPr lang="en-US" sz="1907">
              <a:solidFill>
                <a:srgbClr val="121723"/>
              </a:solidFill>
              <a:latin typeface="Roboto"/>
              <a:ea typeface="Roboto"/>
              <a:cs typeface="Roboto"/>
              <a:sym typeface="Roboto"/>
            </a:endParaRPr>
          </a:p>
          <a:p>
            <a:pPr marL="411905" lvl="1" indent="-205952" algn="just">
              <a:lnSpc>
                <a:spcPts val="2289"/>
              </a:lnSpc>
              <a:buFont typeface="Arial"/>
              <a:buChar char="•"/>
            </a:pPr>
            <a:r>
              <a:rPr lang="en-US" sz="1907" b="1">
                <a:solidFill>
                  <a:srgbClr val="121723"/>
                </a:solidFill>
                <a:latin typeface="Roboto Bold"/>
                <a:ea typeface="Roboto Bold"/>
                <a:cs typeface="Roboto Bold"/>
                <a:sym typeface="Roboto Bold"/>
              </a:rPr>
              <a:t>Recovery Phase:</a:t>
            </a:r>
            <a:r>
              <a:rPr lang="en-US" sz="1907">
                <a:solidFill>
                  <a:srgbClr val="121723"/>
                </a:solidFill>
                <a:latin typeface="Roboto"/>
                <a:ea typeface="Roboto"/>
                <a:cs typeface="Roboto"/>
                <a:sym typeface="Roboto"/>
              </a:rPr>
              <a:t> As the year progressed, sales began to recover in July, reaching 2,080. This upward trend continued through the latter half of the year, with transaction counts fluctuating but remaining above the earlier months.</a:t>
            </a:r>
          </a:p>
          <a:p>
            <a:pPr algn="just">
              <a:lnSpc>
                <a:spcPts val="2289"/>
              </a:lnSpc>
            </a:pPr>
            <a:endParaRPr lang="en-US" sz="1907">
              <a:solidFill>
                <a:srgbClr val="121723"/>
              </a:solidFill>
              <a:latin typeface="Roboto"/>
              <a:ea typeface="Roboto"/>
              <a:cs typeface="Roboto"/>
              <a:sym typeface="Roboto"/>
            </a:endParaRPr>
          </a:p>
          <a:p>
            <a:pPr marL="411905" lvl="1" indent="-205952" algn="just">
              <a:lnSpc>
                <a:spcPts val="2289"/>
              </a:lnSpc>
              <a:buFont typeface="Arial"/>
              <a:buChar char="•"/>
            </a:pPr>
            <a:r>
              <a:rPr lang="en-US" sz="1907" b="1">
                <a:solidFill>
                  <a:srgbClr val="121723"/>
                </a:solidFill>
                <a:latin typeface="Roboto Bold"/>
                <a:ea typeface="Roboto Bold"/>
                <a:cs typeface="Roboto Bold"/>
                <a:sym typeface="Roboto Bold"/>
              </a:rPr>
              <a:t>Year-End Surge:</a:t>
            </a:r>
            <a:r>
              <a:rPr lang="en-US" sz="1907">
                <a:solidFill>
                  <a:srgbClr val="121723"/>
                </a:solidFill>
                <a:latin typeface="Roboto"/>
                <a:ea typeface="Roboto"/>
                <a:cs typeface="Roboto"/>
                <a:sym typeface="Roboto"/>
              </a:rPr>
              <a:t> By October, transaction counts climbed to 2,125, culminating in a significant increase to 2,684 in December. This surge could be linked to holiday shopping and promotional activities typical of the end-of-year period.</a:t>
            </a:r>
          </a:p>
        </p:txBody>
      </p:sp>
      <p:sp>
        <p:nvSpPr>
          <p:cNvPr id="11" name="TextBox 11"/>
          <p:cNvSpPr txBox="1"/>
          <p:nvPr/>
        </p:nvSpPr>
        <p:spPr>
          <a:xfrm>
            <a:off x="11835096" y="1524020"/>
            <a:ext cx="6371760" cy="282129"/>
          </a:xfrm>
          <a:prstGeom prst="rect">
            <a:avLst/>
          </a:prstGeom>
        </p:spPr>
        <p:txBody>
          <a:bodyPr wrap="square" lIns="0" tIns="0" rIns="0" bIns="0" rtlCol="0" anchor="t">
            <a:spAutoFit/>
          </a:bodyPr>
          <a:lstStyle/>
          <a:p>
            <a:pPr algn="ctr">
              <a:lnSpc>
                <a:spcPts val="2280"/>
              </a:lnSpc>
              <a:spcBef>
                <a:spcPct val="0"/>
              </a:spcBef>
            </a:pPr>
            <a:r>
              <a:rPr lang="en-US" sz="1900" b="1" dirty="0">
                <a:solidFill>
                  <a:srgbClr val="121723"/>
                </a:solidFill>
                <a:latin typeface="Roboto Bold"/>
                <a:ea typeface="Roboto Bold"/>
                <a:cs typeface="Roboto Bold"/>
                <a:sym typeface="Roboto Bold"/>
              </a:rPr>
              <a:t>Quarterly Invoice Count Sales Trend Analysis(2019)</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962759" y="8941124"/>
            <a:ext cx="839001" cy="764539"/>
          </a:xfrm>
          <a:custGeom>
            <a:avLst/>
            <a:gdLst/>
            <a:ahLst/>
            <a:cxnLst/>
            <a:rect l="l" t="t" r="r" b="b"/>
            <a:pathLst>
              <a:path w="839001" h="764539">
                <a:moveTo>
                  <a:pt x="0" y="0"/>
                </a:moveTo>
                <a:lnTo>
                  <a:pt x="839001" y="0"/>
                </a:lnTo>
                <a:lnTo>
                  <a:pt x="839001"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336144" y="2035499"/>
            <a:ext cx="11301259" cy="4803035"/>
          </a:xfrm>
          <a:custGeom>
            <a:avLst/>
            <a:gdLst/>
            <a:ahLst/>
            <a:cxnLst/>
            <a:rect l="l" t="t" r="r" b="b"/>
            <a:pathLst>
              <a:path w="11301259" h="4803035">
                <a:moveTo>
                  <a:pt x="0" y="0"/>
                </a:moveTo>
                <a:lnTo>
                  <a:pt x="11301259" y="0"/>
                </a:lnTo>
                <a:lnTo>
                  <a:pt x="11301259" y="4803035"/>
                </a:lnTo>
                <a:lnTo>
                  <a:pt x="0" y="4803035"/>
                </a:lnTo>
                <a:lnTo>
                  <a:pt x="0" y="0"/>
                </a:lnTo>
                <a:close/>
              </a:path>
            </a:pathLst>
          </a:custGeom>
          <a:blipFill>
            <a:blip r:embed="rId4"/>
            <a:stretch>
              <a:fillRect/>
            </a:stretch>
          </a:blipFill>
        </p:spPr>
      </p:sp>
      <p:sp>
        <p:nvSpPr>
          <p:cNvPr id="9" name="TextBox 9"/>
          <p:cNvSpPr txBox="1"/>
          <p:nvPr/>
        </p:nvSpPr>
        <p:spPr>
          <a:xfrm>
            <a:off x="6561396" y="514799"/>
            <a:ext cx="5076007" cy="571500"/>
          </a:xfrm>
          <a:prstGeom prst="rect">
            <a:avLst/>
          </a:prstGeom>
        </p:spPr>
        <p:txBody>
          <a:bodyPr wrap="square" lIns="0" tIns="0" rIns="0" bIns="0" rtlCol="0" anchor="t">
            <a:spAutoFit/>
          </a:bodyPr>
          <a:lstStyle/>
          <a:p>
            <a:pPr algn="ctr">
              <a:lnSpc>
                <a:spcPts val="4559"/>
              </a:lnSpc>
              <a:spcBef>
                <a:spcPct val="0"/>
              </a:spcBef>
            </a:pPr>
            <a:r>
              <a:rPr lang="en-US" sz="3799" b="1" dirty="0">
                <a:solidFill>
                  <a:srgbClr val="3A72B2"/>
                </a:solidFill>
                <a:latin typeface="Roboto Bold"/>
                <a:ea typeface="Roboto Bold"/>
                <a:cs typeface="Roboto Bold"/>
                <a:sym typeface="Roboto Bold"/>
              </a:rPr>
              <a:t>Sales Trend Analysis</a:t>
            </a:r>
          </a:p>
        </p:txBody>
      </p:sp>
      <p:sp>
        <p:nvSpPr>
          <p:cNvPr id="10" name="TextBox 10"/>
          <p:cNvSpPr txBox="1"/>
          <p:nvPr/>
        </p:nvSpPr>
        <p:spPr>
          <a:xfrm>
            <a:off x="11832480" y="2035499"/>
            <a:ext cx="6148579" cy="7200900"/>
          </a:xfrm>
          <a:prstGeom prst="rect">
            <a:avLst/>
          </a:prstGeom>
        </p:spPr>
        <p:txBody>
          <a:bodyPr lIns="0" tIns="0" rIns="0" bIns="0" rtlCol="0" anchor="t">
            <a:spAutoFit/>
          </a:bodyPr>
          <a:lstStyle/>
          <a:p>
            <a:pPr marL="377824" lvl="1" indent="-188912" algn="just">
              <a:lnSpc>
                <a:spcPts val="2099"/>
              </a:lnSpc>
              <a:buFont typeface="Arial"/>
              <a:buChar char="•"/>
            </a:pPr>
            <a:r>
              <a:rPr lang="en-US" sz="1749" dirty="0">
                <a:solidFill>
                  <a:srgbClr val="121723"/>
                </a:solidFill>
                <a:latin typeface="Roboto"/>
                <a:ea typeface="Roboto"/>
                <a:cs typeface="Roboto"/>
                <a:sym typeface="Roboto"/>
              </a:rPr>
              <a:t>Initial Growth: The year began with strong sales in January at $494,090, followed by significant drop to $375,162 in February. Sales then entered a recovery phase in March and April 2019</a:t>
            </a:r>
          </a:p>
          <a:p>
            <a:pPr algn="just">
              <a:lnSpc>
                <a:spcPts val="2099"/>
              </a:lnSpc>
            </a:pPr>
            <a:endParaRPr lang="en-US" sz="1749" dirty="0">
              <a:solidFill>
                <a:srgbClr val="121723"/>
              </a:solidFill>
              <a:latin typeface="Roboto"/>
              <a:ea typeface="Roboto"/>
              <a:cs typeface="Roboto"/>
              <a:sym typeface="Roboto"/>
            </a:endParaRPr>
          </a:p>
          <a:p>
            <a:pPr marL="377824" lvl="1" indent="-188912" algn="just">
              <a:lnSpc>
                <a:spcPts val="2099"/>
              </a:lnSpc>
              <a:buFont typeface="Arial"/>
              <a:buChar char="•"/>
            </a:pPr>
            <a:r>
              <a:rPr lang="en-US" sz="1749" dirty="0">
                <a:solidFill>
                  <a:srgbClr val="121723"/>
                </a:solidFill>
                <a:latin typeface="Roboto"/>
                <a:ea typeface="Roboto"/>
                <a:cs typeface="Roboto"/>
                <a:sym typeface="Roboto"/>
              </a:rPr>
              <a:t>Mid-Year Fluctuations: A sharp decline occurred in the middle of the year, with revenue falling to $365,595 in May and hitting the lowest point of the year in June at $360,998. </a:t>
            </a:r>
          </a:p>
          <a:p>
            <a:pPr algn="just">
              <a:lnSpc>
                <a:spcPts val="2099"/>
              </a:lnSpc>
            </a:pPr>
            <a:endParaRPr lang="en-US" sz="1749" dirty="0">
              <a:solidFill>
                <a:srgbClr val="121723"/>
              </a:solidFill>
              <a:latin typeface="Roboto"/>
              <a:ea typeface="Roboto"/>
              <a:cs typeface="Roboto"/>
              <a:sym typeface="Roboto"/>
            </a:endParaRPr>
          </a:p>
          <a:p>
            <a:pPr marL="377824" lvl="1" indent="-188912" algn="just">
              <a:lnSpc>
                <a:spcPts val="2099"/>
              </a:lnSpc>
              <a:buFont typeface="Arial"/>
              <a:buChar char="•"/>
            </a:pPr>
            <a:r>
              <a:rPr lang="en-US" sz="1749" dirty="0">
                <a:solidFill>
                  <a:srgbClr val="121723"/>
                </a:solidFill>
                <a:latin typeface="Roboto"/>
                <a:ea typeface="Roboto"/>
                <a:cs typeface="Roboto"/>
                <a:sym typeface="Roboto"/>
              </a:rPr>
              <a:t>Recovery Phase: Following this trough, a strong rebound was observed in July with sales reaching $451,878, and this upward trend continued into August with revenues of $475,796.</a:t>
            </a:r>
          </a:p>
          <a:p>
            <a:pPr algn="just">
              <a:lnSpc>
                <a:spcPts val="2099"/>
              </a:lnSpc>
            </a:pPr>
            <a:endParaRPr lang="en-US" sz="1749" dirty="0">
              <a:solidFill>
                <a:srgbClr val="121723"/>
              </a:solidFill>
              <a:latin typeface="Roboto"/>
              <a:ea typeface="Roboto"/>
              <a:cs typeface="Roboto"/>
              <a:sym typeface="Roboto"/>
            </a:endParaRPr>
          </a:p>
          <a:p>
            <a:pPr marL="377824" lvl="1" indent="-188912" algn="just">
              <a:lnSpc>
                <a:spcPts val="2099"/>
              </a:lnSpc>
              <a:buFont typeface="Arial"/>
              <a:buChar char="•"/>
            </a:pPr>
            <a:r>
              <a:rPr lang="en-US" sz="1749" dirty="0">
                <a:solidFill>
                  <a:srgbClr val="121723"/>
                </a:solidFill>
                <a:latin typeface="Roboto"/>
                <a:ea typeface="Roboto"/>
                <a:cs typeface="Roboto"/>
                <a:sym typeface="Roboto"/>
              </a:rPr>
              <a:t>Year-End Surge: A dip in Sales was registered in September at $396,510 before embarking on period of substantial growth in October for $480,768. and continue to surge in November by reaching sales $547,788. And the Year concluded with the highest monthly sales figure in December at $556,114</a:t>
            </a:r>
          </a:p>
          <a:p>
            <a:pPr algn="just">
              <a:lnSpc>
                <a:spcPts val="2099"/>
              </a:lnSpc>
            </a:pPr>
            <a:endParaRPr lang="en-US" sz="1749" dirty="0">
              <a:solidFill>
                <a:srgbClr val="121723"/>
              </a:solidFill>
              <a:latin typeface="Roboto"/>
              <a:ea typeface="Roboto"/>
              <a:cs typeface="Roboto"/>
              <a:sym typeface="Roboto"/>
            </a:endParaRPr>
          </a:p>
          <a:p>
            <a:pPr algn="just">
              <a:lnSpc>
                <a:spcPts val="2099"/>
              </a:lnSpc>
            </a:pPr>
            <a:r>
              <a:rPr lang="en-US" sz="1749" dirty="0">
                <a:solidFill>
                  <a:srgbClr val="121723"/>
                </a:solidFill>
                <a:latin typeface="Roboto"/>
                <a:ea typeface="Roboto"/>
                <a:cs typeface="Roboto"/>
                <a:sym typeface="Roboto"/>
              </a:rPr>
              <a:t>In summary, the sales revenue in 2019 was characterized by significant volatility with several peaks and troughs. Despite a mid-year slump, the year ended on a very strong note, with the last quarter showing the most significant and sustained growth, culminating in the year's highest revenue in December.</a:t>
            </a:r>
          </a:p>
          <a:p>
            <a:pPr marL="377824" lvl="1" indent="-188912" algn="just">
              <a:lnSpc>
                <a:spcPts val="2099"/>
              </a:lnSpc>
              <a:buFont typeface="Arial"/>
              <a:buChar char="•"/>
            </a:pPr>
            <a:endParaRPr lang="en-US" sz="1749" dirty="0">
              <a:solidFill>
                <a:srgbClr val="121723"/>
              </a:solidFill>
              <a:latin typeface="Roboto"/>
              <a:ea typeface="Roboto"/>
              <a:cs typeface="Roboto"/>
              <a:sym typeface="Roboto"/>
            </a:endParaRPr>
          </a:p>
        </p:txBody>
      </p:sp>
      <p:sp>
        <p:nvSpPr>
          <p:cNvPr id="11" name="TextBox 11"/>
          <p:cNvSpPr txBox="1"/>
          <p:nvPr/>
        </p:nvSpPr>
        <p:spPr>
          <a:xfrm>
            <a:off x="11655124" y="1404310"/>
            <a:ext cx="5794676" cy="320601"/>
          </a:xfrm>
          <a:prstGeom prst="rect">
            <a:avLst/>
          </a:prstGeom>
        </p:spPr>
        <p:txBody>
          <a:bodyPr wrap="square" lIns="0" tIns="0" rIns="0" bIns="0" rtlCol="0" anchor="t">
            <a:spAutoFit/>
          </a:bodyPr>
          <a:lstStyle/>
          <a:p>
            <a:pPr algn="ctr">
              <a:lnSpc>
                <a:spcPts val="2520"/>
              </a:lnSpc>
              <a:spcBef>
                <a:spcPct val="0"/>
              </a:spcBef>
            </a:pPr>
            <a:r>
              <a:rPr lang="en-US" sz="2100" b="1" dirty="0">
                <a:solidFill>
                  <a:srgbClr val="121723"/>
                </a:solidFill>
                <a:latin typeface="Roboto Bold"/>
                <a:ea typeface="Roboto Bold"/>
                <a:cs typeface="Roboto Bold"/>
                <a:sym typeface="Roboto Bold"/>
              </a:rPr>
              <a:t>Quarterly Revenue Trend Analysis (2019)</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962759" y="8941124"/>
            <a:ext cx="839001" cy="764539"/>
          </a:xfrm>
          <a:custGeom>
            <a:avLst/>
            <a:gdLst/>
            <a:ahLst/>
            <a:cxnLst/>
            <a:rect l="l" t="t" r="r" b="b"/>
            <a:pathLst>
              <a:path w="839001" h="764539">
                <a:moveTo>
                  <a:pt x="0" y="0"/>
                </a:moveTo>
                <a:lnTo>
                  <a:pt x="839001" y="0"/>
                </a:lnTo>
                <a:lnTo>
                  <a:pt x="839001"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336144" y="2035499"/>
            <a:ext cx="11301259" cy="5212706"/>
          </a:xfrm>
          <a:custGeom>
            <a:avLst/>
            <a:gdLst/>
            <a:ahLst/>
            <a:cxnLst/>
            <a:rect l="l" t="t" r="r" b="b"/>
            <a:pathLst>
              <a:path w="11301259" h="5212706">
                <a:moveTo>
                  <a:pt x="0" y="0"/>
                </a:moveTo>
                <a:lnTo>
                  <a:pt x="11301259" y="0"/>
                </a:lnTo>
                <a:lnTo>
                  <a:pt x="11301259" y="5212705"/>
                </a:lnTo>
                <a:lnTo>
                  <a:pt x="0" y="5212705"/>
                </a:lnTo>
                <a:lnTo>
                  <a:pt x="0" y="0"/>
                </a:lnTo>
                <a:close/>
              </a:path>
            </a:pathLst>
          </a:custGeom>
          <a:blipFill>
            <a:blip r:embed="rId4"/>
            <a:stretch>
              <a:fillRect/>
            </a:stretch>
          </a:blipFill>
        </p:spPr>
      </p:sp>
      <p:sp>
        <p:nvSpPr>
          <p:cNvPr id="9" name="TextBox 9"/>
          <p:cNvSpPr txBox="1"/>
          <p:nvPr/>
        </p:nvSpPr>
        <p:spPr>
          <a:xfrm>
            <a:off x="5708244" y="457200"/>
            <a:ext cx="4999807" cy="571500"/>
          </a:xfrm>
          <a:prstGeom prst="rect">
            <a:avLst/>
          </a:prstGeom>
        </p:spPr>
        <p:txBody>
          <a:bodyPr wrap="square" lIns="0" tIns="0" rIns="0" bIns="0" rtlCol="0" anchor="t">
            <a:spAutoFit/>
          </a:bodyPr>
          <a:lstStyle/>
          <a:p>
            <a:pPr algn="ctr">
              <a:lnSpc>
                <a:spcPts val="4559"/>
              </a:lnSpc>
              <a:spcBef>
                <a:spcPct val="0"/>
              </a:spcBef>
            </a:pPr>
            <a:r>
              <a:rPr lang="en-US" sz="3799" b="1" dirty="0">
                <a:solidFill>
                  <a:srgbClr val="3A72B2"/>
                </a:solidFill>
                <a:latin typeface="Roboto Bold"/>
                <a:ea typeface="Roboto Bold"/>
                <a:cs typeface="Roboto Bold"/>
                <a:sym typeface="Roboto Bold"/>
              </a:rPr>
              <a:t>Sales Trend Analysis</a:t>
            </a:r>
          </a:p>
        </p:txBody>
      </p:sp>
      <p:sp>
        <p:nvSpPr>
          <p:cNvPr id="10" name="TextBox 10"/>
          <p:cNvSpPr txBox="1"/>
          <p:nvPr/>
        </p:nvSpPr>
        <p:spPr>
          <a:xfrm>
            <a:off x="11832480" y="2035499"/>
            <a:ext cx="6148579" cy="7200900"/>
          </a:xfrm>
          <a:prstGeom prst="rect">
            <a:avLst/>
          </a:prstGeom>
        </p:spPr>
        <p:txBody>
          <a:bodyPr lIns="0" tIns="0" rIns="0" bIns="0" rtlCol="0" anchor="t">
            <a:spAutoFit/>
          </a:bodyPr>
          <a:lstStyle/>
          <a:p>
            <a:pPr marL="377824" lvl="1" indent="-188912" algn="just">
              <a:lnSpc>
                <a:spcPts val="2099"/>
              </a:lnSpc>
              <a:buFont typeface="Arial"/>
              <a:buChar char="•"/>
            </a:pPr>
            <a:r>
              <a:rPr lang="en-US" sz="1749" b="1">
                <a:solidFill>
                  <a:srgbClr val="121723"/>
                </a:solidFill>
                <a:latin typeface="Roboto Bold"/>
                <a:ea typeface="Roboto Bold"/>
                <a:cs typeface="Roboto Bold"/>
                <a:sym typeface="Roboto Bold"/>
              </a:rPr>
              <a:t>Extreme Fluctuations:</a:t>
            </a:r>
            <a:r>
              <a:rPr lang="en-US" sz="1749">
                <a:solidFill>
                  <a:srgbClr val="121723"/>
                </a:solidFill>
                <a:latin typeface="Roboto"/>
                <a:ea typeface="Roboto"/>
                <a:cs typeface="Roboto"/>
                <a:sym typeface="Roboto"/>
              </a:rPr>
              <a:t> The year was marked by significant volatility, with the quantity sold experiencing dramatic peaks and troughs. Sales volume ranged from a high of 27,457 units in August to a low of 12,667 units in December, showcasing a wide and unpredictable variance in monthly performance.</a:t>
            </a:r>
          </a:p>
          <a:p>
            <a:pPr algn="just">
              <a:lnSpc>
                <a:spcPts val="2099"/>
              </a:lnSpc>
            </a:pPr>
            <a:endParaRPr lang="en-US" sz="1749">
              <a:solidFill>
                <a:srgbClr val="121723"/>
              </a:solidFill>
              <a:latin typeface="Roboto"/>
              <a:ea typeface="Roboto"/>
              <a:cs typeface="Roboto"/>
              <a:sym typeface="Roboto"/>
            </a:endParaRPr>
          </a:p>
          <a:p>
            <a:pPr marL="377824" lvl="1" indent="-188912" algn="just">
              <a:lnSpc>
                <a:spcPts val="2099"/>
              </a:lnSpc>
              <a:buFont typeface="Arial"/>
              <a:buChar char="•"/>
            </a:pPr>
            <a:r>
              <a:rPr lang="en-US" sz="1749" b="1">
                <a:solidFill>
                  <a:srgbClr val="121723"/>
                </a:solidFill>
                <a:latin typeface="Roboto Bold"/>
                <a:ea typeface="Roboto Bold"/>
                <a:cs typeface="Roboto Bold"/>
                <a:sym typeface="Roboto Bold"/>
              </a:rPr>
              <a:t>Major Peaks Followed by Sharp Drops:</a:t>
            </a:r>
            <a:r>
              <a:rPr lang="en-US" sz="1749">
                <a:solidFill>
                  <a:srgbClr val="121723"/>
                </a:solidFill>
                <a:latin typeface="Roboto"/>
                <a:ea typeface="Roboto"/>
                <a:cs typeface="Roboto"/>
                <a:sym typeface="Roboto"/>
              </a:rPr>
              <a:t> The data reveals two prominent spikes in sales. The first occurred in April when sales reached 25,277 units, followed by a sharp decline to 18,715 units in May. A second, even higher peak was reached in August with 27,457 units sold, which was immediately followed by a steep downturn.</a:t>
            </a:r>
          </a:p>
          <a:p>
            <a:pPr algn="just">
              <a:lnSpc>
                <a:spcPts val="2099"/>
              </a:lnSpc>
            </a:pPr>
            <a:endParaRPr lang="en-US" sz="1749">
              <a:solidFill>
                <a:srgbClr val="121723"/>
              </a:solidFill>
              <a:latin typeface="Roboto"/>
              <a:ea typeface="Roboto"/>
              <a:cs typeface="Roboto"/>
              <a:sym typeface="Roboto"/>
            </a:endParaRPr>
          </a:p>
          <a:p>
            <a:pPr marL="377824" lvl="1" indent="-188912" algn="just">
              <a:lnSpc>
                <a:spcPts val="2099"/>
              </a:lnSpc>
              <a:buFont typeface="Arial"/>
              <a:buChar char="•"/>
            </a:pPr>
            <a:r>
              <a:rPr lang="en-US" sz="1749" b="1">
                <a:solidFill>
                  <a:srgbClr val="121723"/>
                </a:solidFill>
                <a:latin typeface="Roboto Bold"/>
                <a:ea typeface="Roboto Bold"/>
                <a:cs typeface="Roboto Bold"/>
                <a:sym typeface="Roboto Bold"/>
              </a:rPr>
              <a:t>Mid-Year Surge:</a:t>
            </a:r>
            <a:r>
              <a:rPr lang="en-US" sz="1749">
                <a:solidFill>
                  <a:srgbClr val="121723"/>
                </a:solidFill>
                <a:latin typeface="Roboto"/>
                <a:ea typeface="Roboto"/>
                <a:cs typeface="Roboto"/>
                <a:sym typeface="Roboto"/>
              </a:rPr>
              <a:t> After a slump in May, the quantity sold showed a strong recovery, increasing from 18,715 units to 21,619 in June, 22,898 in July, and ultimately reaching the year's highest point in August. This mid-year period represented the strongest growth phase of the year.</a:t>
            </a:r>
          </a:p>
          <a:p>
            <a:pPr algn="just">
              <a:lnSpc>
                <a:spcPts val="2099"/>
              </a:lnSpc>
            </a:pPr>
            <a:endParaRPr lang="en-US" sz="1749">
              <a:solidFill>
                <a:srgbClr val="121723"/>
              </a:solidFill>
              <a:latin typeface="Roboto"/>
              <a:ea typeface="Roboto"/>
              <a:cs typeface="Roboto"/>
              <a:sym typeface="Roboto"/>
            </a:endParaRPr>
          </a:p>
          <a:p>
            <a:pPr marL="377824" lvl="1" indent="-188912" algn="just">
              <a:lnSpc>
                <a:spcPts val="2099"/>
              </a:lnSpc>
              <a:buFont typeface="Arial"/>
              <a:buChar char="•"/>
            </a:pPr>
            <a:r>
              <a:rPr lang="en-US" sz="1749" b="1">
                <a:solidFill>
                  <a:srgbClr val="121723"/>
                </a:solidFill>
                <a:latin typeface="Roboto Bold"/>
                <a:ea typeface="Roboto Bold"/>
                <a:cs typeface="Roboto Bold"/>
                <a:sym typeface="Roboto Bold"/>
              </a:rPr>
              <a:t>Sustained Decline in the Final Quarter</a:t>
            </a:r>
            <a:r>
              <a:rPr lang="en-US" sz="1749">
                <a:solidFill>
                  <a:srgbClr val="121723"/>
                </a:solidFill>
                <a:latin typeface="Roboto"/>
                <a:ea typeface="Roboto"/>
                <a:cs typeface="Roboto"/>
                <a:sym typeface="Roboto"/>
              </a:rPr>
              <a:t>: The most significant trend in the latter part of the year was a consistent and sharp decline in sales from the August peak. The quantity sold fell progressively through September (19,353), October (17,425), November (15,120), and hit the year's lowest point in December (12,667), indicating a very weak end to the year.</a:t>
            </a:r>
          </a:p>
          <a:p>
            <a:pPr marL="377824" lvl="1" indent="-188912" algn="just">
              <a:lnSpc>
                <a:spcPts val="2099"/>
              </a:lnSpc>
              <a:buFont typeface="Arial"/>
              <a:buChar char="•"/>
            </a:pPr>
            <a:endParaRPr lang="en-US" sz="1749">
              <a:solidFill>
                <a:srgbClr val="121723"/>
              </a:solidFill>
              <a:latin typeface="Roboto"/>
              <a:ea typeface="Roboto"/>
              <a:cs typeface="Roboto"/>
              <a:sym typeface="Roboto"/>
            </a:endParaRPr>
          </a:p>
        </p:txBody>
      </p:sp>
      <p:sp>
        <p:nvSpPr>
          <p:cNvPr id="11" name="TextBox 11"/>
          <p:cNvSpPr txBox="1"/>
          <p:nvPr/>
        </p:nvSpPr>
        <p:spPr>
          <a:xfrm>
            <a:off x="11988672" y="1405934"/>
            <a:ext cx="4991808" cy="320601"/>
          </a:xfrm>
          <a:prstGeom prst="rect">
            <a:avLst/>
          </a:prstGeom>
        </p:spPr>
        <p:txBody>
          <a:bodyPr wrap="square" lIns="0" tIns="0" rIns="0" bIns="0" rtlCol="0" anchor="t">
            <a:spAutoFit/>
          </a:bodyPr>
          <a:lstStyle/>
          <a:p>
            <a:pPr algn="ctr">
              <a:lnSpc>
                <a:spcPts val="2520"/>
              </a:lnSpc>
              <a:spcBef>
                <a:spcPct val="0"/>
              </a:spcBef>
            </a:pPr>
            <a:r>
              <a:rPr lang="en-US" sz="2100" b="1" dirty="0">
                <a:solidFill>
                  <a:srgbClr val="121723"/>
                </a:solidFill>
                <a:latin typeface="Roboto Bold"/>
                <a:ea typeface="Roboto Bold"/>
                <a:cs typeface="Roboto Bold"/>
                <a:sym typeface="Roboto Bold"/>
              </a:rPr>
              <a:t>Quantity Sold Trend Analysis (2019)</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962759" y="8941124"/>
            <a:ext cx="839001" cy="764539"/>
          </a:xfrm>
          <a:custGeom>
            <a:avLst/>
            <a:gdLst/>
            <a:ahLst/>
            <a:cxnLst/>
            <a:rect l="l" t="t" r="r" b="b"/>
            <a:pathLst>
              <a:path w="839001" h="764539">
                <a:moveTo>
                  <a:pt x="0" y="0"/>
                </a:moveTo>
                <a:lnTo>
                  <a:pt x="839001" y="0"/>
                </a:lnTo>
                <a:lnTo>
                  <a:pt x="839001"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336144" y="5334851"/>
            <a:ext cx="8597447" cy="3677280"/>
          </a:xfrm>
          <a:custGeom>
            <a:avLst/>
            <a:gdLst/>
            <a:ahLst/>
            <a:cxnLst/>
            <a:rect l="l" t="t" r="r" b="b"/>
            <a:pathLst>
              <a:path w="8597447" h="3677280">
                <a:moveTo>
                  <a:pt x="0" y="0"/>
                </a:moveTo>
                <a:lnTo>
                  <a:pt x="8597447" y="0"/>
                </a:lnTo>
                <a:lnTo>
                  <a:pt x="8597447" y="3677280"/>
                </a:lnTo>
                <a:lnTo>
                  <a:pt x="0" y="3677280"/>
                </a:lnTo>
                <a:lnTo>
                  <a:pt x="0" y="0"/>
                </a:lnTo>
                <a:close/>
              </a:path>
            </a:pathLst>
          </a:custGeom>
          <a:blipFill>
            <a:blip r:embed="rId4"/>
            <a:stretch>
              <a:fillRect r="-2447"/>
            </a:stretch>
          </a:blipFill>
        </p:spPr>
      </p:sp>
      <p:sp>
        <p:nvSpPr>
          <p:cNvPr id="9" name="Freeform 9"/>
          <p:cNvSpPr/>
          <p:nvPr/>
        </p:nvSpPr>
        <p:spPr>
          <a:xfrm>
            <a:off x="13359137" y="1441862"/>
            <a:ext cx="4023123" cy="3585827"/>
          </a:xfrm>
          <a:custGeom>
            <a:avLst/>
            <a:gdLst/>
            <a:ahLst/>
            <a:cxnLst/>
            <a:rect l="l" t="t" r="r" b="b"/>
            <a:pathLst>
              <a:path w="4023123" h="3585827">
                <a:moveTo>
                  <a:pt x="0" y="0"/>
                </a:moveTo>
                <a:lnTo>
                  <a:pt x="4023122" y="0"/>
                </a:lnTo>
                <a:lnTo>
                  <a:pt x="4023122" y="3585827"/>
                </a:lnTo>
                <a:lnTo>
                  <a:pt x="0" y="3585827"/>
                </a:lnTo>
                <a:lnTo>
                  <a:pt x="0" y="0"/>
                </a:lnTo>
                <a:close/>
              </a:path>
            </a:pathLst>
          </a:custGeom>
          <a:blipFill>
            <a:blip r:embed="rId5"/>
            <a:stretch>
              <a:fillRect/>
            </a:stretch>
          </a:blipFill>
        </p:spPr>
      </p:sp>
      <p:sp>
        <p:nvSpPr>
          <p:cNvPr id="10" name="Freeform 10"/>
          <p:cNvSpPr/>
          <p:nvPr/>
        </p:nvSpPr>
        <p:spPr>
          <a:xfrm>
            <a:off x="336144" y="1375122"/>
            <a:ext cx="8597447" cy="3567941"/>
          </a:xfrm>
          <a:custGeom>
            <a:avLst/>
            <a:gdLst/>
            <a:ahLst/>
            <a:cxnLst/>
            <a:rect l="l" t="t" r="r" b="b"/>
            <a:pathLst>
              <a:path w="8597447" h="3567941">
                <a:moveTo>
                  <a:pt x="0" y="0"/>
                </a:moveTo>
                <a:lnTo>
                  <a:pt x="8597447" y="0"/>
                </a:lnTo>
                <a:lnTo>
                  <a:pt x="8597447" y="3567941"/>
                </a:lnTo>
                <a:lnTo>
                  <a:pt x="0" y="3567941"/>
                </a:lnTo>
                <a:lnTo>
                  <a:pt x="0" y="0"/>
                </a:lnTo>
                <a:close/>
              </a:path>
            </a:pathLst>
          </a:custGeom>
          <a:blipFill>
            <a:blip r:embed="rId6"/>
            <a:stretch>
              <a:fillRect/>
            </a:stretch>
          </a:blipFill>
        </p:spPr>
      </p:sp>
      <p:sp>
        <p:nvSpPr>
          <p:cNvPr id="11" name="Freeform 11"/>
          <p:cNvSpPr/>
          <p:nvPr/>
        </p:nvSpPr>
        <p:spPr>
          <a:xfrm>
            <a:off x="9144000" y="1441862"/>
            <a:ext cx="3612976" cy="3701638"/>
          </a:xfrm>
          <a:custGeom>
            <a:avLst/>
            <a:gdLst/>
            <a:ahLst/>
            <a:cxnLst/>
            <a:rect l="l" t="t" r="r" b="b"/>
            <a:pathLst>
              <a:path w="3612976" h="3701638">
                <a:moveTo>
                  <a:pt x="0" y="0"/>
                </a:moveTo>
                <a:lnTo>
                  <a:pt x="3612976" y="0"/>
                </a:lnTo>
                <a:lnTo>
                  <a:pt x="3612976" y="3701638"/>
                </a:lnTo>
                <a:lnTo>
                  <a:pt x="0" y="3701638"/>
                </a:lnTo>
                <a:lnTo>
                  <a:pt x="0" y="0"/>
                </a:lnTo>
                <a:close/>
              </a:path>
            </a:pathLst>
          </a:custGeom>
          <a:blipFill>
            <a:blip r:embed="rId7"/>
            <a:stretch>
              <a:fillRect/>
            </a:stretch>
          </a:blipFill>
        </p:spPr>
      </p:sp>
      <p:sp>
        <p:nvSpPr>
          <p:cNvPr id="12" name="TextBox 12"/>
          <p:cNvSpPr txBox="1"/>
          <p:nvPr/>
        </p:nvSpPr>
        <p:spPr>
          <a:xfrm>
            <a:off x="5405140" y="457200"/>
            <a:ext cx="7777460" cy="571500"/>
          </a:xfrm>
          <a:prstGeom prst="rect">
            <a:avLst/>
          </a:prstGeom>
        </p:spPr>
        <p:txBody>
          <a:bodyPr wrap="square" lIns="0" tIns="0" rIns="0" bIns="0" rtlCol="0" anchor="t">
            <a:spAutoFit/>
          </a:bodyPr>
          <a:lstStyle/>
          <a:p>
            <a:pPr algn="ctr">
              <a:lnSpc>
                <a:spcPts val="4559"/>
              </a:lnSpc>
              <a:spcBef>
                <a:spcPct val="0"/>
              </a:spcBef>
            </a:pPr>
            <a:r>
              <a:rPr lang="en-US" sz="3799" b="1" dirty="0">
                <a:solidFill>
                  <a:srgbClr val="3A72B2"/>
                </a:solidFill>
                <a:latin typeface="Roboto Bold"/>
                <a:ea typeface="Roboto Bold"/>
                <a:cs typeface="Roboto Bold"/>
                <a:sym typeface="Roboto Bold"/>
              </a:rPr>
              <a:t>Sales Trend And Revenue Analysis</a:t>
            </a:r>
          </a:p>
        </p:txBody>
      </p:sp>
      <p:sp>
        <p:nvSpPr>
          <p:cNvPr id="13" name="TextBox 13"/>
          <p:cNvSpPr txBox="1"/>
          <p:nvPr/>
        </p:nvSpPr>
        <p:spPr>
          <a:xfrm>
            <a:off x="9420284" y="5588324"/>
            <a:ext cx="8381475" cy="3743325"/>
          </a:xfrm>
          <a:prstGeom prst="rect">
            <a:avLst/>
          </a:prstGeom>
        </p:spPr>
        <p:txBody>
          <a:bodyPr lIns="0" tIns="0" rIns="0" bIns="0" rtlCol="0" anchor="t">
            <a:spAutoFit/>
          </a:bodyPr>
          <a:lstStyle/>
          <a:p>
            <a:pPr algn="just">
              <a:lnSpc>
                <a:spcPts val="2170"/>
              </a:lnSpc>
            </a:pPr>
            <a:r>
              <a:rPr lang="en-US" sz="1808">
                <a:solidFill>
                  <a:srgbClr val="121723"/>
                </a:solidFill>
                <a:latin typeface="Roboto"/>
                <a:ea typeface="Roboto"/>
                <a:cs typeface="Roboto"/>
                <a:sym typeface="Roboto"/>
              </a:rPr>
              <a:t>An intriguing observation from the two visualizations is the contrasting trends they reveal. The top left visualization indicates a continuous decline in the quantity of products purchased from October to December. In contrast, the bottom left visualization shows a steady increase in the number of transactions during the same period.</a:t>
            </a:r>
          </a:p>
          <a:p>
            <a:pPr algn="just">
              <a:lnSpc>
                <a:spcPts val="2170"/>
              </a:lnSpc>
            </a:pPr>
            <a:endParaRPr lang="en-US" sz="1808">
              <a:solidFill>
                <a:srgbClr val="121723"/>
              </a:solidFill>
              <a:latin typeface="Roboto"/>
              <a:ea typeface="Roboto"/>
              <a:cs typeface="Roboto"/>
              <a:sym typeface="Roboto"/>
            </a:endParaRPr>
          </a:p>
          <a:p>
            <a:pPr algn="just">
              <a:lnSpc>
                <a:spcPts val="2170"/>
              </a:lnSpc>
            </a:pPr>
            <a:r>
              <a:rPr lang="en-US" sz="1808">
                <a:solidFill>
                  <a:srgbClr val="121723"/>
                </a:solidFill>
                <a:latin typeface="Roboto"/>
                <a:ea typeface="Roboto"/>
                <a:cs typeface="Roboto"/>
                <a:sym typeface="Roboto"/>
              </a:rPr>
              <a:t>This discrepancy suggests that while the number of transactions rose, the products being purchased had a relatively high Average Selling Price (ASP) per unit.</a:t>
            </a:r>
          </a:p>
          <a:p>
            <a:pPr algn="just">
              <a:lnSpc>
                <a:spcPts val="2170"/>
              </a:lnSpc>
            </a:pPr>
            <a:endParaRPr lang="en-US" sz="1808">
              <a:solidFill>
                <a:srgbClr val="121723"/>
              </a:solidFill>
              <a:latin typeface="Roboto"/>
              <a:ea typeface="Roboto"/>
              <a:cs typeface="Roboto"/>
              <a:sym typeface="Roboto"/>
            </a:endParaRPr>
          </a:p>
          <a:p>
            <a:pPr algn="just">
              <a:lnSpc>
                <a:spcPts val="2170"/>
              </a:lnSpc>
            </a:pPr>
            <a:r>
              <a:rPr lang="en-US" sz="1808">
                <a:solidFill>
                  <a:srgbClr val="121723"/>
                </a:solidFill>
                <a:latin typeface="Roboto"/>
                <a:ea typeface="Roboto"/>
                <a:cs typeface="Roboto"/>
                <a:sym typeface="Roboto"/>
              </a:rPr>
              <a:t>These insights highlight that customers in those months were purchasing goods at a higher ASP, which is further supported by revenue figures from October to December, placing them among the top three highest revenue months.</a:t>
            </a:r>
          </a:p>
          <a:p>
            <a:pPr algn="just">
              <a:lnSpc>
                <a:spcPts val="2170"/>
              </a:lnSpc>
            </a:pPr>
            <a:endParaRPr lang="en-US" sz="1808">
              <a:solidFill>
                <a:srgbClr val="121723"/>
              </a:solidFill>
              <a:latin typeface="Roboto"/>
              <a:ea typeface="Roboto"/>
              <a:cs typeface="Roboto"/>
              <a:sym typeface="Roboto"/>
            </a:endParaRPr>
          </a:p>
        </p:txBody>
      </p:sp>
      <p:sp>
        <p:nvSpPr>
          <p:cNvPr id="14" name="AutoShape 14"/>
          <p:cNvSpPr/>
          <p:nvPr/>
        </p:nvSpPr>
        <p:spPr>
          <a:xfrm>
            <a:off x="7870889" y="5829098"/>
            <a:ext cx="0" cy="3004778"/>
          </a:xfrm>
          <a:prstGeom prst="line">
            <a:avLst/>
          </a:prstGeom>
          <a:ln w="38100" cap="flat">
            <a:solidFill>
              <a:srgbClr val="FF5757"/>
            </a:solidFill>
            <a:prstDash val="solid"/>
            <a:headEnd type="none" w="sm" len="sm"/>
            <a:tailEnd type="none" w="sm" len="sm"/>
          </a:ln>
        </p:spPr>
      </p:sp>
      <p:sp>
        <p:nvSpPr>
          <p:cNvPr id="15" name="AutoShape 15"/>
          <p:cNvSpPr/>
          <p:nvPr/>
        </p:nvSpPr>
        <p:spPr>
          <a:xfrm>
            <a:off x="6199599" y="5829098"/>
            <a:ext cx="0" cy="3004778"/>
          </a:xfrm>
          <a:prstGeom prst="line">
            <a:avLst/>
          </a:prstGeom>
          <a:ln w="38100" cap="flat">
            <a:solidFill>
              <a:srgbClr val="FF5757"/>
            </a:solidFill>
            <a:prstDash val="solid"/>
            <a:headEnd type="none" w="sm" len="sm"/>
            <a:tailEnd type="none" w="sm" len="sm"/>
          </a:ln>
        </p:spPr>
      </p:sp>
      <p:sp>
        <p:nvSpPr>
          <p:cNvPr id="16" name="AutoShape 16"/>
          <p:cNvSpPr/>
          <p:nvPr/>
        </p:nvSpPr>
        <p:spPr>
          <a:xfrm flipH="1" flipV="1">
            <a:off x="6199599" y="8814825"/>
            <a:ext cx="1671290" cy="0"/>
          </a:xfrm>
          <a:prstGeom prst="line">
            <a:avLst/>
          </a:prstGeom>
          <a:ln w="38100" cap="flat">
            <a:solidFill>
              <a:srgbClr val="FF5757"/>
            </a:solidFill>
            <a:prstDash val="solid"/>
            <a:headEnd type="none" w="sm" len="sm"/>
            <a:tailEnd type="none" w="sm" len="sm"/>
          </a:ln>
        </p:spPr>
      </p:sp>
      <p:sp>
        <p:nvSpPr>
          <p:cNvPr id="17" name="AutoShape 17"/>
          <p:cNvSpPr/>
          <p:nvPr/>
        </p:nvSpPr>
        <p:spPr>
          <a:xfrm flipH="1" flipV="1">
            <a:off x="6199599" y="5848148"/>
            <a:ext cx="1671290" cy="0"/>
          </a:xfrm>
          <a:prstGeom prst="line">
            <a:avLst/>
          </a:prstGeom>
          <a:ln w="38100" cap="flat">
            <a:solidFill>
              <a:srgbClr val="FF5757"/>
            </a:solidFill>
            <a:prstDash val="solid"/>
            <a:headEnd type="none" w="sm" len="sm"/>
            <a:tailEnd type="none" w="sm" len="sm"/>
          </a:ln>
        </p:spPr>
      </p:sp>
      <p:sp>
        <p:nvSpPr>
          <p:cNvPr id="18" name="AutoShape 18"/>
          <p:cNvSpPr/>
          <p:nvPr/>
        </p:nvSpPr>
        <p:spPr>
          <a:xfrm>
            <a:off x="6199599" y="1732387"/>
            <a:ext cx="0" cy="3004778"/>
          </a:xfrm>
          <a:prstGeom prst="line">
            <a:avLst/>
          </a:prstGeom>
          <a:ln w="38100" cap="flat">
            <a:solidFill>
              <a:srgbClr val="FF5757"/>
            </a:solidFill>
            <a:prstDash val="solid"/>
            <a:headEnd type="none" w="sm" len="sm"/>
            <a:tailEnd type="none" w="sm" len="sm"/>
          </a:ln>
        </p:spPr>
      </p:sp>
      <p:sp>
        <p:nvSpPr>
          <p:cNvPr id="19" name="AutoShape 19"/>
          <p:cNvSpPr/>
          <p:nvPr/>
        </p:nvSpPr>
        <p:spPr>
          <a:xfrm>
            <a:off x="7681325" y="1790292"/>
            <a:ext cx="0" cy="3004778"/>
          </a:xfrm>
          <a:prstGeom prst="line">
            <a:avLst/>
          </a:prstGeom>
          <a:ln w="38100" cap="flat">
            <a:solidFill>
              <a:srgbClr val="FF5757"/>
            </a:solidFill>
            <a:prstDash val="solid"/>
            <a:headEnd type="none" w="sm" len="sm"/>
            <a:tailEnd type="none" w="sm" len="sm"/>
          </a:ln>
        </p:spPr>
      </p:sp>
      <p:sp>
        <p:nvSpPr>
          <p:cNvPr id="20" name="AutoShape 20"/>
          <p:cNvSpPr/>
          <p:nvPr/>
        </p:nvSpPr>
        <p:spPr>
          <a:xfrm flipH="1">
            <a:off x="6199599" y="4756215"/>
            <a:ext cx="1481725" cy="0"/>
          </a:xfrm>
          <a:prstGeom prst="line">
            <a:avLst/>
          </a:prstGeom>
          <a:ln w="38100" cap="flat">
            <a:solidFill>
              <a:srgbClr val="FF5757"/>
            </a:solidFill>
            <a:prstDash val="solid"/>
            <a:headEnd type="none" w="sm" len="sm"/>
            <a:tailEnd type="none" w="sm" len="sm"/>
          </a:ln>
        </p:spPr>
      </p:sp>
      <p:sp>
        <p:nvSpPr>
          <p:cNvPr id="21" name="AutoShape 21"/>
          <p:cNvSpPr/>
          <p:nvPr/>
        </p:nvSpPr>
        <p:spPr>
          <a:xfrm flipH="1">
            <a:off x="6199599" y="1771242"/>
            <a:ext cx="1481725" cy="0"/>
          </a:xfrm>
          <a:prstGeom prst="line">
            <a:avLst/>
          </a:prstGeom>
          <a:ln w="38100" cap="flat">
            <a:solidFill>
              <a:srgbClr val="FF5757"/>
            </a:solidFill>
            <a:prstDash val="solid"/>
            <a:headEnd type="none" w="sm" len="sm"/>
            <a:tailEnd type="none" w="sm" len="sm"/>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962759" y="8941124"/>
            <a:ext cx="839001" cy="764539"/>
          </a:xfrm>
          <a:custGeom>
            <a:avLst/>
            <a:gdLst/>
            <a:ahLst/>
            <a:cxnLst/>
            <a:rect l="l" t="t" r="r" b="b"/>
            <a:pathLst>
              <a:path w="839001" h="764539">
                <a:moveTo>
                  <a:pt x="0" y="0"/>
                </a:moveTo>
                <a:lnTo>
                  <a:pt x="839001" y="0"/>
                </a:lnTo>
                <a:lnTo>
                  <a:pt x="839001"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682422" y="5593785"/>
            <a:ext cx="6928537" cy="4425603"/>
          </a:xfrm>
          <a:custGeom>
            <a:avLst/>
            <a:gdLst/>
            <a:ahLst/>
            <a:cxnLst/>
            <a:rect l="l" t="t" r="r" b="b"/>
            <a:pathLst>
              <a:path w="6928537" h="4425603">
                <a:moveTo>
                  <a:pt x="0" y="0"/>
                </a:moveTo>
                <a:lnTo>
                  <a:pt x="6928537" y="0"/>
                </a:lnTo>
                <a:lnTo>
                  <a:pt x="6928537" y="4425602"/>
                </a:lnTo>
                <a:lnTo>
                  <a:pt x="0" y="4425602"/>
                </a:lnTo>
                <a:lnTo>
                  <a:pt x="0" y="0"/>
                </a:lnTo>
                <a:close/>
              </a:path>
            </a:pathLst>
          </a:custGeom>
          <a:blipFill>
            <a:blip r:embed="rId4"/>
            <a:stretch>
              <a:fillRect/>
            </a:stretch>
          </a:blipFill>
        </p:spPr>
      </p:sp>
      <p:sp>
        <p:nvSpPr>
          <p:cNvPr id="9" name="Freeform 9"/>
          <p:cNvSpPr/>
          <p:nvPr/>
        </p:nvSpPr>
        <p:spPr>
          <a:xfrm>
            <a:off x="682422" y="1387078"/>
            <a:ext cx="7448616" cy="3994320"/>
          </a:xfrm>
          <a:custGeom>
            <a:avLst/>
            <a:gdLst/>
            <a:ahLst/>
            <a:cxnLst/>
            <a:rect l="l" t="t" r="r" b="b"/>
            <a:pathLst>
              <a:path w="7448616" h="3994320">
                <a:moveTo>
                  <a:pt x="0" y="0"/>
                </a:moveTo>
                <a:lnTo>
                  <a:pt x="7448616" y="0"/>
                </a:lnTo>
                <a:lnTo>
                  <a:pt x="7448616" y="3994321"/>
                </a:lnTo>
                <a:lnTo>
                  <a:pt x="0" y="3994321"/>
                </a:lnTo>
                <a:lnTo>
                  <a:pt x="0" y="0"/>
                </a:lnTo>
                <a:close/>
              </a:path>
            </a:pathLst>
          </a:custGeom>
          <a:blipFill>
            <a:blip r:embed="rId5"/>
            <a:stretch>
              <a:fillRect/>
            </a:stretch>
          </a:blipFill>
        </p:spPr>
      </p:sp>
      <p:sp>
        <p:nvSpPr>
          <p:cNvPr id="10" name="TextBox 10"/>
          <p:cNvSpPr txBox="1"/>
          <p:nvPr/>
        </p:nvSpPr>
        <p:spPr>
          <a:xfrm>
            <a:off x="6105224" y="457200"/>
            <a:ext cx="5844972" cy="571500"/>
          </a:xfrm>
          <a:prstGeom prst="rect">
            <a:avLst/>
          </a:prstGeom>
        </p:spPr>
        <p:txBody>
          <a:bodyPr wrap="square" lIns="0" tIns="0" rIns="0" bIns="0" rtlCol="0" anchor="t">
            <a:spAutoFit/>
          </a:bodyPr>
          <a:lstStyle/>
          <a:p>
            <a:pPr algn="ctr">
              <a:lnSpc>
                <a:spcPts val="4559"/>
              </a:lnSpc>
              <a:spcBef>
                <a:spcPct val="0"/>
              </a:spcBef>
            </a:pPr>
            <a:r>
              <a:rPr lang="en-US" sz="3799" b="1" dirty="0">
                <a:solidFill>
                  <a:srgbClr val="3A72B2"/>
                </a:solidFill>
                <a:latin typeface="Roboto Bold"/>
                <a:ea typeface="Roboto Bold"/>
                <a:cs typeface="Roboto Bold"/>
                <a:sym typeface="Roboto Bold"/>
              </a:rPr>
              <a:t>Marketing Spend Analysis</a:t>
            </a:r>
          </a:p>
        </p:txBody>
      </p:sp>
      <p:sp>
        <p:nvSpPr>
          <p:cNvPr id="11" name="TextBox 11"/>
          <p:cNvSpPr txBox="1"/>
          <p:nvPr/>
        </p:nvSpPr>
        <p:spPr>
          <a:xfrm>
            <a:off x="8933591" y="2493314"/>
            <a:ext cx="8325709" cy="3438525"/>
          </a:xfrm>
          <a:prstGeom prst="rect">
            <a:avLst/>
          </a:prstGeom>
        </p:spPr>
        <p:txBody>
          <a:bodyPr lIns="0" tIns="0" rIns="0" bIns="0" rtlCol="0" anchor="t">
            <a:spAutoFit/>
          </a:bodyPr>
          <a:lstStyle/>
          <a:p>
            <a:pPr algn="just">
              <a:lnSpc>
                <a:spcPts val="2283"/>
              </a:lnSpc>
            </a:pPr>
            <a:r>
              <a:rPr lang="en-US" sz="1902">
                <a:solidFill>
                  <a:srgbClr val="121723"/>
                </a:solidFill>
                <a:latin typeface="Roboto"/>
                <a:ea typeface="Roboto"/>
                <a:cs typeface="Roboto"/>
                <a:sym typeface="Roboto"/>
              </a:rPr>
              <a:t>This analysis examines the relationship between marketing expenditures and revenue, focusing on the percentage of marketing spend relative to revenue and the return on investment (ROI).</a:t>
            </a:r>
          </a:p>
          <a:p>
            <a:pPr algn="just">
              <a:lnSpc>
                <a:spcPts val="2283"/>
              </a:lnSpc>
            </a:pPr>
            <a:endParaRPr lang="en-US" sz="1902">
              <a:solidFill>
                <a:srgbClr val="121723"/>
              </a:solidFill>
              <a:latin typeface="Roboto"/>
              <a:ea typeface="Roboto"/>
              <a:cs typeface="Roboto"/>
              <a:sym typeface="Roboto"/>
            </a:endParaRPr>
          </a:p>
          <a:p>
            <a:pPr algn="just">
              <a:lnSpc>
                <a:spcPts val="2283"/>
              </a:lnSpc>
            </a:pPr>
            <a:r>
              <a:rPr lang="en-US" sz="1902">
                <a:solidFill>
                  <a:srgbClr val="121723"/>
                </a:solidFill>
                <a:latin typeface="Roboto"/>
                <a:ea typeface="Roboto"/>
                <a:cs typeface="Roboto"/>
                <a:sym typeface="Roboto"/>
              </a:rPr>
              <a:t>Observing the data presented on the left, June stands out with the highest percentage of marketing spend to revenue, reaching 37.21%. Interestingly, June also ranks among the top four months for the lowest marketing spend. The notable increase in revenue during this month can be attributed to the lowest tax costs of 2019, which is a key component in revenue calculation.</a:t>
            </a:r>
          </a:p>
          <a:p>
            <a:pPr algn="just">
              <a:lnSpc>
                <a:spcPts val="2283"/>
              </a:lnSpc>
            </a:pPr>
            <a:endParaRPr lang="en-US" sz="1902">
              <a:solidFill>
                <a:srgbClr val="121723"/>
              </a:solidFill>
              <a:latin typeface="Roboto"/>
              <a:ea typeface="Roboto"/>
              <a:cs typeface="Roboto"/>
              <a:sym typeface="Roboto"/>
            </a:endParaRPr>
          </a:p>
          <a:p>
            <a:pPr algn="just">
              <a:lnSpc>
                <a:spcPts val="2283"/>
              </a:lnSpc>
            </a:pPr>
            <a:r>
              <a:rPr lang="en-US" sz="1902">
                <a:solidFill>
                  <a:srgbClr val="121723"/>
                </a:solidFill>
                <a:latin typeface="Roboto"/>
                <a:ea typeface="Roboto"/>
                <a:cs typeface="Roboto"/>
                <a:sym typeface="Roboto"/>
              </a:rPr>
              <a:t>Additionally, July recorded the highest ROI, soaring to approximately 275.88%.</a:t>
            </a:r>
          </a:p>
          <a:p>
            <a:pPr algn="just">
              <a:lnSpc>
                <a:spcPts val="2283"/>
              </a:lnSpc>
            </a:pPr>
            <a:endParaRPr lang="en-US" sz="1902">
              <a:solidFill>
                <a:srgbClr val="121723"/>
              </a:solidFill>
              <a:latin typeface="Roboto"/>
              <a:ea typeface="Roboto"/>
              <a:cs typeface="Roboto"/>
              <a:sym typeface="Roboto"/>
            </a:endParaRPr>
          </a:p>
        </p:txBody>
      </p:sp>
      <p:sp>
        <p:nvSpPr>
          <p:cNvPr id="12" name="TextBox 12"/>
          <p:cNvSpPr txBox="1"/>
          <p:nvPr/>
        </p:nvSpPr>
        <p:spPr>
          <a:xfrm>
            <a:off x="8933591" y="1943528"/>
            <a:ext cx="5844972" cy="342900"/>
          </a:xfrm>
          <a:prstGeom prst="rect">
            <a:avLst/>
          </a:prstGeom>
        </p:spPr>
        <p:txBody>
          <a:bodyPr lIns="0" tIns="0" rIns="0" bIns="0" rtlCol="0" anchor="t">
            <a:spAutoFit/>
          </a:bodyPr>
          <a:lstStyle/>
          <a:p>
            <a:pPr algn="just">
              <a:lnSpc>
                <a:spcPts val="2643"/>
              </a:lnSpc>
            </a:pPr>
            <a:r>
              <a:rPr lang="en-US" sz="2202" b="1">
                <a:solidFill>
                  <a:srgbClr val="121723"/>
                </a:solidFill>
                <a:latin typeface="Roboto Bold"/>
                <a:ea typeface="Roboto Bold"/>
                <a:cs typeface="Roboto Bold"/>
                <a:sym typeface="Roboto Bold"/>
              </a:rPr>
              <a:t>A Comprehensive Review of Expenditures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962759" y="8941124"/>
            <a:ext cx="839001" cy="764539"/>
          </a:xfrm>
          <a:custGeom>
            <a:avLst/>
            <a:gdLst/>
            <a:ahLst/>
            <a:cxnLst/>
            <a:rect l="l" t="t" r="r" b="b"/>
            <a:pathLst>
              <a:path w="839001" h="764539">
                <a:moveTo>
                  <a:pt x="0" y="0"/>
                </a:moveTo>
                <a:lnTo>
                  <a:pt x="839001" y="0"/>
                </a:lnTo>
                <a:lnTo>
                  <a:pt x="839001"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793422" y="6442203"/>
            <a:ext cx="16280337" cy="3216265"/>
          </a:xfrm>
          <a:prstGeom prst="rect">
            <a:avLst/>
          </a:prstGeom>
        </p:spPr>
        <p:txBody>
          <a:bodyPr wrap="square" lIns="0" tIns="0" rIns="0" bIns="0" rtlCol="0" anchor="t">
            <a:spAutoFit/>
          </a:bodyPr>
          <a:lstStyle/>
          <a:p>
            <a:pPr marL="342900" marR="0" lvl="0" indent="-342900">
              <a:spcBef>
                <a:spcPts val="0"/>
              </a:spcBef>
              <a:spcAft>
                <a:spcPts val="0"/>
              </a:spcAft>
              <a:buAutoNum type="arabicPeriod"/>
            </a:pPr>
            <a:r>
              <a:rPr lang="en-US" sz="19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  Lower Tax Rates Drive Higher-Value Purchases</a:t>
            </a:r>
            <a:endParaRPr lang="en-US" sz="1900" b="1" kern="100" dirty="0">
              <a:latin typeface="Roboto" panose="02000000000000000000" pitchFamily="2" charset="0"/>
              <a:ea typeface="Roboto" panose="02000000000000000000" pitchFamily="2" charset="0"/>
              <a:cs typeface="Roboto" panose="02000000000000000000" pitchFamily="2" charset="0"/>
            </a:endParaRPr>
          </a:p>
          <a:p>
            <a:pPr lvl="1"/>
            <a:r>
              <a:rPr lang="en-US" sz="1900"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The two lowest tax brackets, 5% and 10%  are associated with the highest average sale amounts by a large margin.</a:t>
            </a:r>
            <a:r>
              <a:rPr lang="en-US" sz="1900" kern="100" dirty="0">
                <a:effectLst/>
                <a:latin typeface="Roboto" panose="02000000000000000000" pitchFamily="2" charset="0"/>
                <a:ea typeface="Roboto" panose="02000000000000000000" pitchFamily="2" charset="0"/>
                <a:cs typeface="Roboto" panose="02000000000000000000" pitchFamily="2" charset="0"/>
              </a:rPr>
              <a:t> With </a:t>
            </a:r>
            <a:r>
              <a:rPr lang="en-US" sz="1900"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average value at $176.25 and $150.85. This suggests that customers are willing to make much larger purchases when the tax burden is lower. </a:t>
            </a:r>
            <a:endParaRPr lang="en-US" sz="1900" kern="1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spcBef>
                <a:spcPts val="0"/>
              </a:spcBef>
              <a:spcAft>
                <a:spcPts val="0"/>
              </a:spcAft>
              <a:buFont typeface="+mj-lt"/>
              <a:buAutoNum type="arabicPeriod"/>
            </a:pPr>
            <a:endParaRPr lang="en-US" sz="19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342900" marR="0" lvl="0" indent="-342900">
              <a:spcBef>
                <a:spcPts val="0"/>
              </a:spcBef>
              <a:spcAft>
                <a:spcPts val="0"/>
              </a:spcAft>
              <a:buFont typeface="+mj-lt"/>
              <a:buAutoNum type="arabicPeriod"/>
            </a:pPr>
            <a:r>
              <a:rPr lang="en-US" sz="19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900" b="1" kern="100" dirty="0">
                <a:effectLst/>
                <a:latin typeface="Roboto" panose="02000000000000000000" pitchFamily="2" charset="0"/>
                <a:ea typeface="Roboto" panose="02000000000000000000" pitchFamily="2" charset="0"/>
                <a:cs typeface="Roboto" panose="02000000000000000000" pitchFamily="2" charset="0"/>
              </a:rPr>
              <a:t>Clear Divergence </a:t>
            </a:r>
            <a:r>
              <a:rPr lang="en-US" sz="19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in Spending at the 12% and 18% GST Rate</a:t>
            </a:r>
            <a:endParaRPr lang="en-US" sz="1900" b="1" kern="100" dirty="0">
              <a:effectLst/>
              <a:latin typeface="Roboto" panose="02000000000000000000" pitchFamily="2" charset="0"/>
              <a:ea typeface="Roboto" panose="02000000000000000000" pitchFamily="2" charset="0"/>
              <a:cs typeface="Roboto" panose="02000000000000000000" pitchFamily="2" charset="0"/>
            </a:endParaRPr>
          </a:p>
          <a:p>
            <a:pPr marL="457200" marR="0" algn="just">
              <a:spcBef>
                <a:spcPts val="0"/>
              </a:spcBef>
              <a:spcAft>
                <a:spcPts val="0"/>
              </a:spcAft>
            </a:pPr>
            <a:r>
              <a:rPr lang="en-US" sz="1900"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The average sale amount plummets from $150.85 to just $57.72. This is a decrease of over 61% suggests that  12% tax rate may be a psychological barrier for customers, significantly discouraging larger purchases</a:t>
            </a:r>
            <a:r>
              <a:rPr lang="en-US" sz="1900"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900" kern="100" dirty="0">
              <a:effectLst/>
              <a:latin typeface="Roboto" panose="02000000000000000000" pitchFamily="2" charset="0"/>
              <a:ea typeface="Roboto" panose="02000000000000000000" pitchFamily="2" charset="0"/>
              <a:cs typeface="Roboto" panose="02000000000000000000" pitchFamily="2" charset="0"/>
            </a:endParaRPr>
          </a:p>
          <a:p>
            <a:pPr marR="0" lvl="0">
              <a:spcBef>
                <a:spcPts val="0"/>
              </a:spcBef>
              <a:spcAft>
                <a:spcPts val="0"/>
              </a:spcAft>
            </a:pPr>
            <a:endParaRPr lang="en-US" sz="19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R="0" lvl="0">
              <a:spcBef>
                <a:spcPts val="0"/>
              </a:spcBef>
              <a:spcAft>
                <a:spcPts val="0"/>
              </a:spcAft>
            </a:pPr>
            <a:r>
              <a:rPr lang="en-US" sz="1900" b="1"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3.  Higher Tax Rates are Linked to Low-Value Transactions</a:t>
            </a:r>
            <a:endParaRPr lang="en-US" sz="1900" b="1" kern="100" dirty="0">
              <a:effectLst/>
              <a:latin typeface="Roboto" panose="02000000000000000000" pitchFamily="2" charset="0"/>
              <a:ea typeface="Roboto" panose="02000000000000000000" pitchFamily="2" charset="0"/>
              <a:cs typeface="Roboto" panose="02000000000000000000" pitchFamily="2" charset="0"/>
            </a:endParaRPr>
          </a:p>
          <a:p>
            <a:pPr marL="457200" marR="0" algn="just">
              <a:spcBef>
                <a:spcPts val="0"/>
              </a:spcBef>
              <a:spcAft>
                <a:spcPts val="0"/>
              </a:spcAft>
            </a:pPr>
            <a:r>
              <a:rPr lang="en-US" sz="1900"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The average sale amount at 12% tax is $57.72, and it decreases slightly to $52.83 at the 18% tax rate. This indicates that once the tax rate crosses a certain threshold, customers predominantly make smaller, potentially essential-only purchases, and are highly resistant to spending more. </a:t>
            </a:r>
            <a:endParaRPr lang="en-US" sz="1900" kern="100" dirty="0">
              <a:effectLst/>
              <a:latin typeface="Roboto" panose="02000000000000000000" pitchFamily="2" charset="0"/>
              <a:ea typeface="Roboto" panose="02000000000000000000" pitchFamily="2" charset="0"/>
              <a:cs typeface="Roboto" panose="02000000000000000000" pitchFamily="2" charset="0"/>
            </a:endParaRPr>
          </a:p>
        </p:txBody>
      </p:sp>
      <p:sp>
        <p:nvSpPr>
          <p:cNvPr id="13" name="TextBox 10">
            <a:extLst>
              <a:ext uri="{FF2B5EF4-FFF2-40B4-BE49-F238E27FC236}">
                <a16:creationId xmlns:a16="http://schemas.microsoft.com/office/drawing/2014/main" id="{86994C87-D4C7-F5A0-C02B-8D4E8252645A}"/>
              </a:ext>
            </a:extLst>
          </p:cNvPr>
          <p:cNvSpPr txBox="1"/>
          <p:nvPr/>
        </p:nvSpPr>
        <p:spPr>
          <a:xfrm>
            <a:off x="6011105" y="488891"/>
            <a:ext cx="5844972" cy="571500"/>
          </a:xfrm>
          <a:prstGeom prst="rect">
            <a:avLst/>
          </a:prstGeom>
        </p:spPr>
        <p:txBody>
          <a:bodyPr wrap="square" lIns="0" tIns="0" rIns="0" bIns="0" rtlCol="0" anchor="t">
            <a:spAutoFit/>
          </a:bodyPr>
          <a:lstStyle/>
          <a:p>
            <a:pPr algn="ctr">
              <a:lnSpc>
                <a:spcPts val="4559"/>
              </a:lnSpc>
              <a:spcBef>
                <a:spcPct val="0"/>
              </a:spcBef>
            </a:pPr>
            <a:r>
              <a:rPr lang="en-US" sz="3799" b="1" dirty="0">
                <a:solidFill>
                  <a:srgbClr val="3A72B2"/>
                </a:solidFill>
                <a:latin typeface="Roboto Bold"/>
                <a:ea typeface="Roboto Bold"/>
                <a:cs typeface="Roboto Bold"/>
                <a:sym typeface="Roboto Bold"/>
              </a:rPr>
              <a:t>Tax Impact Analysis</a:t>
            </a:r>
          </a:p>
        </p:txBody>
      </p:sp>
      <p:pic>
        <p:nvPicPr>
          <p:cNvPr id="9" name="Picture 8">
            <a:extLst>
              <a:ext uri="{FF2B5EF4-FFF2-40B4-BE49-F238E27FC236}">
                <a16:creationId xmlns:a16="http://schemas.microsoft.com/office/drawing/2014/main" id="{BF15D9AF-043B-47C1-834C-7F64DDB26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550298"/>
            <a:ext cx="7360277" cy="4588998"/>
          </a:xfrm>
          <a:prstGeom prst="rect">
            <a:avLst/>
          </a:prstGeom>
        </p:spPr>
      </p:pic>
    </p:spTree>
    <p:extLst>
      <p:ext uri="{BB962C8B-B14F-4D97-AF65-F5344CB8AC3E}">
        <p14:creationId xmlns:p14="http://schemas.microsoft.com/office/powerpoint/2010/main" val="3987412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6120" y="7974"/>
            <a:ext cx="7507476" cy="10287000"/>
          </a:xfrm>
          <a:custGeom>
            <a:avLst/>
            <a:gdLst/>
            <a:ahLst/>
            <a:cxnLst/>
            <a:rect l="l" t="t" r="r" b="b"/>
            <a:pathLst>
              <a:path w="7507476" h="10287000">
                <a:moveTo>
                  <a:pt x="0" y="0"/>
                </a:moveTo>
                <a:lnTo>
                  <a:pt x="7507477" y="0"/>
                </a:lnTo>
                <a:lnTo>
                  <a:pt x="7507477" y="10287000"/>
                </a:lnTo>
                <a:lnTo>
                  <a:pt x="0" y="10287000"/>
                </a:lnTo>
                <a:lnTo>
                  <a:pt x="0" y="0"/>
                </a:lnTo>
                <a:close/>
              </a:path>
            </a:pathLst>
          </a:custGeom>
          <a:blipFill>
            <a:blip r:embed="rId2">
              <a:alphaModFix amt="77000"/>
            </a:blip>
            <a:stretch>
              <a:fillRect t="-4769" b="-4769"/>
            </a:stretch>
          </a:blipFill>
        </p:spPr>
      </p:sp>
      <p:pic>
        <p:nvPicPr>
          <p:cNvPr id="5" name="Picture 5"/>
          <p:cNvPicPr>
            <a:picLocks noChangeAspect="1"/>
          </p:cNvPicPr>
          <p:nvPr/>
        </p:nvPicPr>
        <p:blipFill>
          <a:blip r:embed="rId3">
            <a:alphaModFix amt="52000"/>
          </a:blip>
          <a:stretch>
            <a:fillRect/>
          </a:stretch>
        </p:blipFill>
        <p:spPr>
          <a:xfrm rot="5400000">
            <a:off x="6812863" y="1605981"/>
            <a:ext cx="3943897" cy="920243"/>
          </a:xfrm>
          <a:prstGeom prst="rect">
            <a:avLst/>
          </a:prstGeom>
        </p:spPr>
      </p:pic>
      <p:grpSp>
        <p:nvGrpSpPr>
          <p:cNvPr id="11" name="Group 10">
            <a:extLst>
              <a:ext uri="{FF2B5EF4-FFF2-40B4-BE49-F238E27FC236}">
                <a16:creationId xmlns:a16="http://schemas.microsoft.com/office/drawing/2014/main" id="{FDB68454-24AE-190E-230B-118CD9963BE2}"/>
              </a:ext>
            </a:extLst>
          </p:cNvPr>
          <p:cNvGrpSpPr/>
          <p:nvPr/>
        </p:nvGrpSpPr>
        <p:grpSpPr>
          <a:xfrm>
            <a:off x="1449326" y="7174529"/>
            <a:ext cx="5707331" cy="2395891"/>
            <a:chOff x="2139881" y="7169835"/>
            <a:chExt cx="5707331" cy="2395891"/>
          </a:xfrm>
        </p:grpSpPr>
        <p:grpSp>
          <p:nvGrpSpPr>
            <p:cNvPr id="3" name="Group 3"/>
            <p:cNvGrpSpPr/>
            <p:nvPr/>
          </p:nvGrpSpPr>
          <p:grpSpPr>
            <a:xfrm>
              <a:off x="2139881" y="7169835"/>
              <a:ext cx="5707331" cy="2395891"/>
              <a:chOff x="0" y="0"/>
              <a:chExt cx="3877821" cy="1627877"/>
            </a:xfrm>
          </p:grpSpPr>
          <p:sp>
            <p:nvSpPr>
              <p:cNvPr id="4" name="Freeform 4"/>
              <p:cNvSpPr/>
              <p:nvPr/>
            </p:nvSpPr>
            <p:spPr>
              <a:xfrm>
                <a:off x="0" y="0"/>
                <a:ext cx="3877821" cy="1627877"/>
              </a:xfrm>
              <a:custGeom>
                <a:avLst/>
                <a:gdLst/>
                <a:ahLst/>
                <a:cxnLst/>
                <a:rect l="l" t="t" r="r" b="b"/>
                <a:pathLst>
                  <a:path w="3877821" h="1627877">
                    <a:moveTo>
                      <a:pt x="0" y="0"/>
                    </a:moveTo>
                    <a:lnTo>
                      <a:pt x="3877821" y="0"/>
                    </a:lnTo>
                    <a:lnTo>
                      <a:pt x="3877821" y="1627877"/>
                    </a:lnTo>
                    <a:lnTo>
                      <a:pt x="0" y="1627877"/>
                    </a:lnTo>
                    <a:close/>
                  </a:path>
                </a:pathLst>
              </a:custGeom>
              <a:solidFill>
                <a:srgbClr val="3A72B2"/>
              </a:solidFill>
            </p:spPr>
            <p:txBody>
              <a:bodyPr/>
              <a:lstStyle/>
              <a:p>
                <a:endParaRPr lang="en-US" dirty="0"/>
              </a:p>
            </p:txBody>
          </p:sp>
        </p:grpSp>
        <p:sp>
          <p:nvSpPr>
            <p:cNvPr id="6" name="Freeform 6"/>
            <p:cNvSpPr/>
            <p:nvPr/>
          </p:nvSpPr>
          <p:spPr>
            <a:xfrm>
              <a:off x="2936705" y="7572759"/>
              <a:ext cx="597327" cy="576421"/>
            </a:xfrm>
            <a:custGeom>
              <a:avLst/>
              <a:gdLst/>
              <a:ahLst/>
              <a:cxnLst/>
              <a:rect l="l" t="t" r="r" b="b"/>
              <a:pathLst>
                <a:path w="597327" h="576421">
                  <a:moveTo>
                    <a:pt x="0" y="0"/>
                  </a:moveTo>
                  <a:lnTo>
                    <a:pt x="597327" y="0"/>
                  </a:lnTo>
                  <a:lnTo>
                    <a:pt x="597327" y="576421"/>
                  </a:lnTo>
                  <a:lnTo>
                    <a:pt x="0" y="5764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2818014" y="8394994"/>
              <a:ext cx="4351064" cy="830997"/>
            </a:xfrm>
            <a:prstGeom prst="rect">
              <a:avLst/>
            </a:prstGeom>
          </p:spPr>
          <p:txBody>
            <a:bodyPr wrap="square" lIns="0" tIns="0" rIns="0" bIns="0" rtlCol="0" anchor="t">
              <a:spAutoFit/>
            </a:bodyPr>
            <a:lstStyle/>
            <a:p>
              <a:pPr algn="just"/>
              <a:r>
                <a:rPr lang="en-US" b="1" i="1" kern="0" dirty="0">
                  <a:solidFill>
                    <a:schemeClr val="bg1"/>
                  </a:solidFill>
                  <a:effectLst/>
                  <a:latin typeface="Roboto" panose="02000000000000000000" pitchFamily="2" charset="0"/>
                  <a:ea typeface="Roboto" panose="02000000000000000000" pitchFamily="2" charset="0"/>
                  <a:cs typeface="Roboto" panose="02000000000000000000" pitchFamily="2" charset="0"/>
                </a:rPr>
                <a:t>“A small percentage of your customers likely drive a large portion of your revenue and profit.” -</a:t>
              </a:r>
              <a:r>
                <a:rPr lang="en-US" b="1" dirty="0">
                  <a:solidFill>
                    <a:schemeClr val="bg1"/>
                  </a:solidFill>
                </a:rPr>
                <a:t> Pareto Principle (or 80/20 rule)</a:t>
              </a:r>
              <a:endParaRPr lang="en-US" sz="1600" b="1" spc="30" dirty="0">
                <a:solidFill>
                  <a:schemeClr val="bg1"/>
                </a:solidFill>
                <a:latin typeface="Roboto"/>
                <a:ea typeface="Roboto"/>
                <a:cs typeface="Roboto"/>
                <a:sym typeface="Roboto"/>
              </a:endParaRPr>
            </a:p>
          </p:txBody>
        </p:sp>
        <p:sp>
          <p:nvSpPr>
            <p:cNvPr id="8" name="TextBox 8"/>
            <p:cNvSpPr txBox="1"/>
            <p:nvPr/>
          </p:nvSpPr>
          <p:spPr>
            <a:xfrm>
              <a:off x="4054919" y="7481702"/>
              <a:ext cx="2972743" cy="654025"/>
            </a:xfrm>
            <a:prstGeom prst="rect">
              <a:avLst/>
            </a:prstGeom>
          </p:spPr>
          <p:txBody>
            <a:bodyPr lIns="0" tIns="0" rIns="0" bIns="0" rtlCol="0" anchor="t">
              <a:spAutoFit/>
            </a:bodyPr>
            <a:lstStyle/>
            <a:p>
              <a:pPr algn="l">
                <a:lnSpc>
                  <a:spcPts val="2653"/>
                </a:lnSpc>
              </a:pPr>
              <a:r>
                <a:rPr lang="en-US" sz="1400" spc="33" dirty="0">
                  <a:solidFill>
                    <a:srgbClr val="FFFFFF"/>
                  </a:solidFill>
                  <a:latin typeface="Roboto Bold"/>
                  <a:ea typeface="Roboto Bold"/>
                  <a:cs typeface="Roboto Bold"/>
                  <a:sym typeface="Roboto Bold"/>
                </a:rPr>
                <a:t>THE COMPETITOR IN MARKETPLACE SECTORS</a:t>
              </a:r>
            </a:p>
          </p:txBody>
        </p:sp>
      </p:grpSp>
      <p:sp>
        <p:nvSpPr>
          <p:cNvPr id="9" name="TextBox 9"/>
          <p:cNvSpPr txBox="1"/>
          <p:nvPr/>
        </p:nvSpPr>
        <p:spPr>
          <a:xfrm>
            <a:off x="7156657" y="3829050"/>
            <a:ext cx="10623041" cy="2428875"/>
          </a:xfrm>
          <a:prstGeom prst="rect">
            <a:avLst/>
          </a:prstGeom>
        </p:spPr>
        <p:txBody>
          <a:bodyPr lIns="0" tIns="0" rIns="0" bIns="0" rtlCol="0" anchor="t">
            <a:spAutoFit/>
          </a:bodyPr>
          <a:lstStyle/>
          <a:p>
            <a:pPr algn="just">
              <a:lnSpc>
                <a:spcPts val="9750"/>
              </a:lnSpc>
            </a:pPr>
            <a:r>
              <a:rPr lang="en-US" sz="6500" b="1" dirty="0">
                <a:solidFill>
                  <a:srgbClr val="000000"/>
                </a:solidFill>
                <a:latin typeface="Roboto Bold"/>
                <a:ea typeface="Roboto Bold"/>
                <a:cs typeface="Roboto Bold"/>
                <a:sym typeface="Roboto Bold"/>
              </a:rPr>
              <a:t>Customer Segmentation </a:t>
            </a:r>
          </a:p>
          <a:p>
            <a:pPr algn="just">
              <a:lnSpc>
                <a:spcPts val="9750"/>
              </a:lnSpc>
            </a:pPr>
            <a:r>
              <a:rPr lang="en-US" sz="6500" b="1" dirty="0">
                <a:solidFill>
                  <a:srgbClr val="000000"/>
                </a:solidFill>
                <a:latin typeface="Roboto Bold"/>
                <a:ea typeface="Roboto Bold"/>
                <a:cs typeface="Roboto Bold"/>
                <a:sym typeface="Roboto Bold"/>
              </a:rPr>
              <a:t>(by RFM and K-Means) </a:t>
            </a:r>
          </a:p>
        </p:txBody>
      </p:sp>
      <p:sp>
        <p:nvSpPr>
          <p:cNvPr id="10" name="TextBox 10"/>
          <p:cNvSpPr txBox="1"/>
          <p:nvPr/>
        </p:nvSpPr>
        <p:spPr>
          <a:xfrm>
            <a:off x="9144000" y="1076325"/>
            <a:ext cx="8077631" cy="638175"/>
          </a:xfrm>
          <a:prstGeom prst="rect">
            <a:avLst/>
          </a:prstGeom>
        </p:spPr>
        <p:txBody>
          <a:bodyPr lIns="0" tIns="0" rIns="0" bIns="0" rtlCol="0" anchor="t">
            <a:spAutoFit/>
          </a:bodyPr>
          <a:lstStyle/>
          <a:p>
            <a:pPr algn="l">
              <a:lnSpc>
                <a:spcPts val="4725"/>
              </a:lnSpc>
            </a:pPr>
            <a:r>
              <a:rPr lang="en-US" sz="4500" b="1" u="sng">
                <a:solidFill>
                  <a:srgbClr val="3A72B2">
                    <a:alpha val="92941"/>
                  </a:srgbClr>
                </a:solidFill>
                <a:latin typeface="Roboto Bold"/>
                <a:ea typeface="Roboto Bold"/>
                <a:cs typeface="Roboto Bold"/>
                <a:sym typeface="Roboto Bold"/>
              </a:rPr>
              <a:t>E-Commerce  Company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9485" y="6953233"/>
            <a:ext cx="792269" cy="764539"/>
          </a:xfrm>
          <a:custGeom>
            <a:avLst/>
            <a:gdLst/>
            <a:ahLst/>
            <a:cxnLst/>
            <a:rect l="l" t="t" r="r" b="b"/>
            <a:pathLst>
              <a:path w="792269" h="764539">
                <a:moveTo>
                  <a:pt x="0" y="0"/>
                </a:moveTo>
                <a:lnTo>
                  <a:pt x="792269" y="0"/>
                </a:lnTo>
                <a:lnTo>
                  <a:pt x="792269" y="764540"/>
                </a:lnTo>
                <a:lnTo>
                  <a:pt x="0" y="764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734738"/>
            <a:ext cx="16294891" cy="8127904"/>
            <a:chOff x="0" y="0"/>
            <a:chExt cx="21726522" cy="10837206"/>
          </a:xfrm>
        </p:grpSpPr>
        <p:sp>
          <p:nvSpPr>
            <p:cNvPr id="4" name="TextBox 4"/>
            <p:cNvSpPr txBox="1"/>
            <p:nvPr/>
          </p:nvSpPr>
          <p:spPr>
            <a:xfrm>
              <a:off x="3576743" y="85725"/>
              <a:ext cx="15235489" cy="2149475"/>
            </a:xfrm>
            <a:prstGeom prst="rect">
              <a:avLst/>
            </a:prstGeom>
          </p:spPr>
          <p:txBody>
            <a:bodyPr lIns="0" tIns="0" rIns="0" bIns="0" rtlCol="0" anchor="t">
              <a:spAutoFit/>
            </a:bodyPr>
            <a:lstStyle/>
            <a:p>
              <a:pPr algn="r">
                <a:lnSpc>
                  <a:spcPts val="6000"/>
                </a:lnSpc>
              </a:pPr>
              <a:r>
                <a:rPr lang="en-US" sz="6000" b="1">
                  <a:solidFill>
                    <a:srgbClr val="000000"/>
                  </a:solidFill>
                  <a:latin typeface="Arimo Bold"/>
                  <a:ea typeface="Arimo Bold"/>
                  <a:cs typeface="Arimo Bold"/>
                  <a:sym typeface="Arimo Bold"/>
                </a:rPr>
                <a:t>E-COMMERCE INFOGRAPHICS</a:t>
              </a:r>
            </a:p>
            <a:p>
              <a:pPr algn="r">
                <a:lnSpc>
                  <a:spcPts val="6000"/>
                </a:lnSpc>
              </a:pPr>
              <a:endParaRPr lang="en-US" sz="6000" b="1">
                <a:solidFill>
                  <a:srgbClr val="000000"/>
                </a:solidFill>
                <a:latin typeface="Arimo Bold"/>
                <a:ea typeface="Arimo Bold"/>
                <a:cs typeface="Arimo Bold"/>
                <a:sym typeface="Arimo Bold"/>
              </a:endParaRPr>
            </a:p>
          </p:txBody>
        </p:sp>
        <p:grpSp>
          <p:nvGrpSpPr>
            <p:cNvPr id="5" name="Group 5"/>
            <p:cNvGrpSpPr/>
            <p:nvPr/>
          </p:nvGrpSpPr>
          <p:grpSpPr>
            <a:xfrm rot="-5400000">
              <a:off x="-170027" y="7111719"/>
              <a:ext cx="2031576" cy="1691522"/>
              <a:chOff x="0" y="0"/>
              <a:chExt cx="579978" cy="482899"/>
            </a:xfrm>
          </p:grpSpPr>
          <p:sp>
            <p:nvSpPr>
              <p:cNvPr id="6" name="Freeform 6"/>
              <p:cNvSpPr/>
              <p:nvPr/>
            </p:nvSpPr>
            <p:spPr>
              <a:xfrm>
                <a:off x="0" y="0"/>
                <a:ext cx="579978" cy="482899"/>
              </a:xfrm>
              <a:custGeom>
                <a:avLst/>
                <a:gdLst/>
                <a:ahLst/>
                <a:cxnLst/>
                <a:rect l="l" t="t" r="r" b="b"/>
                <a:pathLst>
                  <a:path w="579978" h="482899">
                    <a:moveTo>
                      <a:pt x="376778" y="0"/>
                    </a:moveTo>
                    <a:cubicBezTo>
                      <a:pt x="489002" y="0"/>
                      <a:pt x="579978" y="108101"/>
                      <a:pt x="579978" y="241449"/>
                    </a:cubicBezTo>
                    <a:cubicBezTo>
                      <a:pt x="579978" y="374798"/>
                      <a:pt x="489002" y="482899"/>
                      <a:pt x="376778" y="482899"/>
                    </a:cubicBezTo>
                    <a:lnTo>
                      <a:pt x="203200" y="482899"/>
                    </a:lnTo>
                    <a:cubicBezTo>
                      <a:pt x="90976" y="482899"/>
                      <a:pt x="0" y="374798"/>
                      <a:pt x="0" y="241449"/>
                    </a:cubicBezTo>
                    <a:cubicBezTo>
                      <a:pt x="0" y="108101"/>
                      <a:pt x="90976" y="0"/>
                      <a:pt x="203200" y="0"/>
                    </a:cubicBezTo>
                    <a:close/>
                  </a:path>
                </a:pathLst>
              </a:custGeom>
              <a:gradFill rotWithShape="1">
                <a:gsLst>
                  <a:gs pos="0">
                    <a:srgbClr val="FFDA6A">
                      <a:alpha val="100000"/>
                    </a:srgbClr>
                  </a:gs>
                  <a:gs pos="100000">
                    <a:srgbClr val="FFF7DE">
                      <a:alpha val="100000"/>
                    </a:srgbClr>
                  </a:gs>
                </a:gsLst>
                <a:lin ang="5400000"/>
              </a:gradFill>
              <a:ln w="38100" cap="sq">
                <a:solidFill>
                  <a:srgbClr val="000000"/>
                </a:solidFill>
                <a:prstDash val="solid"/>
                <a:miter/>
              </a:ln>
            </p:spPr>
          </p:sp>
          <p:sp>
            <p:nvSpPr>
              <p:cNvPr id="7" name="TextBox 7"/>
              <p:cNvSpPr txBox="1"/>
              <p:nvPr/>
            </p:nvSpPr>
            <p:spPr>
              <a:xfrm>
                <a:off x="0" y="-47625"/>
                <a:ext cx="579978" cy="530524"/>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003871" y="6970267"/>
              <a:ext cx="8528163" cy="3866939"/>
            </a:xfrm>
            <a:prstGeom prst="rect">
              <a:avLst/>
            </a:prstGeom>
          </p:spPr>
          <p:txBody>
            <a:bodyPr lIns="0" tIns="0" rIns="0" bIns="0" rtlCol="0" anchor="t">
              <a:spAutoFit/>
            </a:bodyPr>
            <a:lstStyle/>
            <a:p>
              <a:pPr algn="just">
                <a:lnSpc>
                  <a:spcPts val="2800"/>
                </a:lnSpc>
              </a:pPr>
              <a:endParaRPr/>
            </a:p>
            <a:p>
              <a:pPr algn="just">
                <a:lnSpc>
                  <a:spcPts val="2800"/>
                </a:lnSpc>
              </a:pPr>
              <a:endParaRPr/>
            </a:p>
            <a:p>
              <a:pPr algn="just">
                <a:lnSpc>
                  <a:spcPts val="2800"/>
                </a:lnSpc>
              </a:pPr>
              <a:r>
                <a:rPr lang="en-US" sz="2800">
                  <a:solidFill>
                    <a:srgbClr val="000000"/>
                  </a:solidFill>
                  <a:latin typeface="Arimo"/>
                  <a:ea typeface="Arimo"/>
                  <a:cs typeface="Arimo"/>
                  <a:sym typeface="Arimo"/>
                </a:rPr>
                <a:t>Describe and Define Business Insights based on Revenue, Retention Rate, Sales KPI Analysis, Sales Trend Analysis, RFM Analysis and various other aspects </a:t>
              </a:r>
            </a:p>
            <a:p>
              <a:pPr algn="just">
                <a:lnSpc>
                  <a:spcPts val="3000"/>
                </a:lnSpc>
              </a:pPr>
              <a:endParaRPr lang="en-US" sz="2800">
                <a:solidFill>
                  <a:srgbClr val="000000"/>
                </a:solidFill>
                <a:latin typeface="Arimo"/>
                <a:ea typeface="Arimo"/>
                <a:cs typeface="Arimo"/>
                <a:sym typeface="Arimo"/>
              </a:endParaRPr>
            </a:p>
          </p:txBody>
        </p:sp>
        <p:sp>
          <p:nvSpPr>
            <p:cNvPr id="9" name="TextBox 9"/>
            <p:cNvSpPr txBox="1"/>
            <p:nvPr/>
          </p:nvSpPr>
          <p:spPr>
            <a:xfrm>
              <a:off x="2003871" y="6979792"/>
              <a:ext cx="8470195" cy="1481455"/>
            </a:xfrm>
            <a:prstGeom prst="rect">
              <a:avLst/>
            </a:prstGeom>
          </p:spPr>
          <p:txBody>
            <a:bodyPr lIns="0" tIns="0" rIns="0" bIns="0" rtlCol="0" anchor="t">
              <a:spAutoFit/>
            </a:bodyPr>
            <a:lstStyle/>
            <a:p>
              <a:pPr algn="just">
                <a:lnSpc>
                  <a:spcPts val="3517"/>
                </a:lnSpc>
              </a:pPr>
              <a:r>
                <a:rPr lang="en-US" sz="3517" b="1">
                  <a:solidFill>
                    <a:srgbClr val="1800AD"/>
                  </a:solidFill>
                  <a:latin typeface="Arimo Bold"/>
                  <a:ea typeface="Arimo Bold"/>
                  <a:cs typeface="Arimo Bold"/>
                  <a:sym typeface="Arimo Bold"/>
                </a:rPr>
                <a:t>Revenue Category Prediction</a:t>
              </a:r>
            </a:p>
            <a:p>
              <a:pPr algn="just">
                <a:lnSpc>
                  <a:spcPts val="4689"/>
                </a:lnSpc>
              </a:pPr>
              <a:endParaRPr lang="en-US" sz="3517" b="1">
                <a:solidFill>
                  <a:srgbClr val="1800AD"/>
                </a:solidFill>
                <a:latin typeface="Arimo Bold"/>
                <a:ea typeface="Arimo Bold"/>
                <a:cs typeface="Arimo Bold"/>
                <a:sym typeface="Arimo Bold"/>
              </a:endParaRPr>
            </a:p>
          </p:txBody>
        </p:sp>
        <p:sp>
          <p:nvSpPr>
            <p:cNvPr id="10" name="TextBox 10"/>
            <p:cNvSpPr txBox="1"/>
            <p:nvPr/>
          </p:nvSpPr>
          <p:spPr>
            <a:xfrm>
              <a:off x="19223" y="7520389"/>
              <a:ext cx="1672298" cy="940858"/>
            </a:xfrm>
            <a:prstGeom prst="rect">
              <a:avLst/>
            </a:prstGeom>
          </p:spPr>
          <p:txBody>
            <a:bodyPr lIns="0" tIns="0" rIns="0" bIns="0" rtlCol="0" anchor="t">
              <a:spAutoFit/>
            </a:bodyPr>
            <a:lstStyle/>
            <a:p>
              <a:pPr algn="ctr">
                <a:lnSpc>
                  <a:spcPts val="5000"/>
                </a:lnSpc>
              </a:pPr>
              <a:r>
                <a:rPr lang="en-US" sz="5000">
                  <a:solidFill>
                    <a:srgbClr val="000000"/>
                  </a:solidFill>
                  <a:latin typeface="Arimo"/>
                  <a:ea typeface="Arimo"/>
                  <a:cs typeface="Arimo"/>
                  <a:sym typeface="Arimo"/>
                </a:rPr>
                <a:t>02</a:t>
              </a:r>
            </a:p>
          </p:txBody>
        </p:sp>
        <p:grpSp>
          <p:nvGrpSpPr>
            <p:cNvPr id="11" name="Group 11"/>
            <p:cNvGrpSpPr/>
            <p:nvPr/>
          </p:nvGrpSpPr>
          <p:grpSpPr>
            <a:xfrm rot="-5400000">
              <a:off x="-170027" y="2405227"/>
              <a:ext cx="2031576" cy="1691522"/>
              <a:chOff x="0" y="0"/>
              <a:chExt cx="579978" cy="482899"/>
            </a:xfrm>
          </p:grpSpPr>
          <p:sp>
            <p:nvSpPr>
              <p:cNvPr id="12" name="Freeform 12"/>
              <p:cNvSpPr/>
              <p:nvPr/>
            </p:nvSpPr>
            <p:spPr>
              <a:xfrm>
                <a:off x="0" y="0"/>
                <a:ext cx="579978" cy="482899"/>
              </a:xfrm>
              <a:custGeom>
                <a:avLst/>
                <a:gdLst/>
                <a:ahLst/>
                <a:cxnLst/>
                <a:rect l="l" t="t" r="r" b="b"/>
                <a:pathLst>
                  <a:path w="579978" h="482899">
                    <a:moveTo>
                      <a:pt x="376778" y="0"/>
                    </a:moveTo>
                    <a:cubicBezTo>
                      <a:pt x="489002" y="0"/>
                      <a:pt x="579978" y="108101"/>
                      <a:pt x="579978" y="241449"/>
                    </a:cubicBezTo>
                    <a:cubicBezTo>
                      <a:pt x="579978" y="374798"/>
                      <a:pt x="489002" y="482899"/>
                      <a:pt x="376778" y="482899"/>
                    </a:cubicBezTo>
                    <a:lnTo>
                      <a:pt x="203200" y="482899"/>
                    </a:lnTo>
                    <a:cubicBezTo>
                      <a:pt x="90976" y="482899"/>
                      <a:pt x="0" y="374798"/>
                      <a:pt x="0" y="241449"/>
                    </a:cubicBezTo>
                    <a:cubicBezTo>
                      <a:pt x="0" y="108101"/>
                      <a:pt x="90976" y="0"/>
                      <a:pt x="203200" y="0"/>
                    </a:cubicBezTo>
                    <a:close/>
                  </a:path>
                </a:pathLst>
              </a:custGeom>
              <a:gradFill rotWithShape="1">
                <a:gsLst>
                  <a:gs pos="0">
                    <a:srgbClr val="FFDA6A">
                      <a:alpha val="100000"/>
                    </a:srgbClr>
                  </a:gs>
                  <a:gs pos="100000">
                    <a:srgbClr val="FFF7DE">
                      <a:alpha val="100000"/>
                    </a:srgbClr>
                  </a:gs>
                </a:gsLst>
                <a:lin ang="5400000"/>
              </a:gradFill>
              <a:ln w="38100" cap="sq">
                <a:solidFill>
                  <a:srgbClr val="000000"/>
                </a:solidFill>
                <a:prstDash val="solid"/>
                <a:miter/>
              </a:ln>
            </p:spPr>
          </p:sp>
          <p:sp>
            <p:nvSpPr>
              <p:cNvPr id="13" name="TextBox 13"/>
              <p:cNvSpPr txBox="1"/>
              <p:nvPr/>
            </p:nvSpPr>
            <p:spPr>
              <a:xfrm>
                <a:off x="0" y="-47625"/>
                <a:ext cx="579978" cy="530524"/>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003871" y="2263775"/>
              <a:ext cx="8528163" cy="3355552"/>
            </a:xfrm>
            <a:prstGeom prst="rect">
              <a:avLst/>
            </a:prstGeom>
          </p:spPr>
          <p:txBody>
            <a:bodyPr lIns="0" tIns="0" rIns="0" bIns="0" rtlCol="0" anchor="t">
              <a:spAutoFit/>
            </a:bodyPr>
            <a:lstStyle/>
            <a:p>
              <a:pPr algn="just">
                <a:lnSpc>
                  <a:spcPts val="2800"/>
                </a:lnSpc>
              </a:pPr>
              <a:endParaRPr/>
            </a:p>
            <a:p>
              <a:pPr algn="just">
                <a:lnSpc>
                  <a:spcPts val="2800"/>
                </a:lnSpc>
              </a:pPr>
              <a:endParaRPr/>
            </a:p>
            <a:p>
              <a:pPr algn="just">
                <a:lnSpc>
                  <a:spcPts val="2800"/>
                </a:lnSpc>
              </a:pPr>
              <a:r>
                <a:rPr lang="en-US" sz="2800">
                  <a:solidFill>
                    <a:srgbClr val="000000"/>
                  </a:solidFill>
                  <a:latin typeface="Arimo"/>
                  <a:ea typeface="Arimo"/>
                  <a:cs typeface="Arimo"/>
                  <a:sym typeface="Arimo"/>
                </a:rPr>
                <a:t>Describe and Define Business Insights based on Revenue, Retention Rate, Sales KPI Analysis, Sales Trend Analysis, RFM Analysis and various other aspects </a:t>
              </a:r>
            </a:p>
          </p:txBody>
        </p:sp>
        <p:sp>
          <p:nvSpPr>
            <p:cNvPr id="15" name="TextBox 15"/>
            <p:cNvSpPr txBox="1"/>
            <p:nvPr/>
          </p:nvSpPr>
          <p:spPr>
            <a:xfrm>
              <a:off x="2003871" y="2292350"/>
              <a:ext cx="8470195" cy="1466111"/>
            </a:xfrm>
            <a:prstGeom prst="rect">
              <a:avLst/>
            </a:prstGeom>
          </p:spPr>
          <p:txBody>
            <a:bodyPr lIns="0" tIns="0" rIns="0" bIns="0" rtlCol="0" anchor="t">
              <a:spAutoFit/>
            </a:bodyPr>
            <a:lstStyle/>
            <a:p>
              <a:pPr algn="just">
                <a:lnSpc>
                  <a:spcPts val="4217"/>
                </a:lnSpc>
              </a:pPr>
              <a:r>
                <a:rPr lang="en-US" sz="4217" b="1">
                  <a:solidFill>
                    <a:srgbClr val="1800AD"/>
                  </a:solidFill>
                  <a:latin typeface="Arimo Bold"/>
                  <a:ea typeface="Arimo Bold"/>
                  <a:cs typeface="Arimo Bold"/>
                  <a:sym typeface="Arimo Bold"/>
                </a:rPr>
                <a:t>Business Insight </a:t>
              </a:r>
            </a:p>
            <a:p>
              <a:pPr algn="just">
                <a:lnSpc>
                  <a:spcPts val="3989"/>
                </a:lnSpc>
              </a:pPr>
              <a:endParaRPr lang="en-US" sz="4217" b="1">
                <a:solidFill>
                  <a:srgbClr val="1800AD"/>
                </a:solidFill>
                <a:latin typeface="Arimo Bold"/>
                <a:ea typeface="Arimo Bold"/>
                <a:cs typeface="Arimo Bold"/>
                <a:sym typeface="Arimo Bold"/>
              </a:endParaRPr>
            </a:p>
          </p:txBody>
        </p:sp>
        <p:sp>
          <p:nvSpPr>
            <p:cNvPr id="16" name="TextBox 16"/>
            <p:cNvSpPr txBox="1"/>
            <p:nvPr/>
          </p:nvSpPr>
          <p:spPr>
            <a:xfrm>
              <a:off x="19223" y="2813896"/>
              <a:ext cx="1672298" cy="940858"/>
            </a:xfrm>
            <a:prstGeom prst="rect">
              <a:avLst/>
            </a:prstGeom>
          </p:spPr>
          <p:txBody>
            <a:bodyPr lIns="0" tIns="0" rIns="0" bIns="0" rtlCol="0" anchor="t">
              <a:spAutoFit/>
            </a:bodyPr>
            <a:lstStyle/>
            <a:p>
              <a:pPr algn="ctr">
                <a:lnSpc>
                  <a:spcPts val="5000"/>
                </a:lnSpc>
              </a:pPr>
              <a:r>
                <a:rPr lang="en-US" sz="5000">
                  <a:solidFill>
                    <a:srgbClr val="000000"/>
                  </a:solidFill>
                  <a:latin typeface="Arimo"/>
                  <a:ea typeface="Arimo"/>
                  <a:cs typeface="Arimo"/>
                  <a:sym typeface="Arimo"/>
                </a:rPr>
                <a:t>01</a:t>
              </a:r>
            </a:p>
          </p:txBody>
        </p:sp>
        <p:grpSp>
          <p:nvGrpSpPr>
            <p:cNvPr id="17" name="Group 17"/>
            <p:cNvGrpSpPr/>
            <p:nvPr/>
          </p:nvGrpSpPr>
          <p:grpSpPr>
            <a:xfrm rot="-5400000">
              <a:off x="11017022" y="2405227"/>
              <a:ext cx="2031576" cy="1691522"/>
              <a:chOff x="0" y="0"/>
              <a:chExt cx="579978" cy="482899"/>
            </a:xfrm>
          </p:grpSpPr>
          <p:sp>
            <p:nvSpPr>
              <p:cNvPr id="18" name="Freeform 18"/>
              <p:cNvSpPr/>
              <p:nvPr/>
            </p:nvSpPr>
            <p:spPr>
              <a:xfrm>
                <a:off x="0" y="0"/>
                <a:ext cx="579978" cy="482899"/>
              </a:xfrm>
              <a:custGeom>
                <a:avLst/>
                <a:gdLst/>
                <a:ahLst/>
                <a:cxnLst/>
                <a:rect l="l" t="t" r="r" b="b"/>
                <a:pathLst>
                  <a:path w="579978" h="482899">
                    <a:moveTo>
                      <a:pt x="376778" y="0"/>
                    </a:moveTo>
                    <a:cubicBezTo>
                      <a:pt x="489002" y="0"/>
                      <a:pt x="579978" y="108101"/>
                      <a:pt x="579978" y="241449"/>
                    </a:cubicBezTo>
                    <a:cubicBezTo>
                      <a:pt x="579978" y="374798"/>
                      <a:pt x="489002" y="482899"/>
                      <a:pt x="376778" y="482899"/>
                    </a:cubicBezTo>
                    <a:lnTo>
                      <a:pt x="203200" y="482899"/>
                    </a:lnTo>
                    <a:cubicBezTo>
                      <a:pt x="90976" y="482899"/>
                      <a:pt x="0" y="374798"/>
                      <a:pt x="0" y="241449"/>
                    </a:cubicBezTo>
                    <a:cubicBezTo>
                      <a:pt x="0" y="108101"/>
                      <a:pt x="90976" y="0"/>
                      <a:pt x="203200" y="0"/>
                    </a:cubicBezTo>
                    <a:close/>
                  </a:path>
                </a:pathLst>
              </a:custGeom>
              <a:gradFill rotWithShape="1">
                <a:gsLst>
                  <a:gs pos="0">
                    <a:srgbClr val="FFDA6A">
                      <a:alpha val="100000"/>
                    </a:srgbClr>
                  </a:gs>
                  <a:gs pos="100000">
                    <a:srgbClr val="FFF7DE">
                      <a:alpha val="100000"/>
                    </a:srgbClr>
                  </a:gs>
                </a:gsLst>
                <a:lin ang="5400000"/>
              </a:gradFill>
              <a:ln w="38100" cap="sq">
                <a:solidFill>
                  <a:srgbClr val="000000"/>
                </a:solidFill>
                <a:prstDash val="solid"/>
                <a:miter/>
              </a:ln>
            </p:spPr>
          </p:sp>
          <p:sp>
            <p:nvSpPr>
              <p:cNvPr id="19" name="TextBox 19"/>
              <p:cNvSpPr txBox="1"/>
              <p:nvPr/>
            </p:nvSpPr>
            <p:spPr>
              <a:xfrm>
                <a:off x="0" y="-47625"/>
                <a:ext cx="579978" cy="530524"/>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3190920" y="2263775"/>
              <a:ext cx="8528163" cy="2885652"/>
            </a:xfrm>
            <a:prstGeom prst="rect">
              <a:avLst/>
            </a:prstGeom>
          </p:spPr>
          <p:txBody>
            <a:bodyPr lIns="0" tIns="0" rIns="0" bIns="0" rtlCol="0" anchor="t">
              <a:spAutoFit/>
            </a:bodyPr>
            <a:lstStyle/>
            <a:p>
              <a:pPr algn="just">
                <a:lnSpc>
                  <a:spcPts val="2800"/>
                </a:lnSpc>
              </a:pPr>
              <a:endParaRPr/>
            </a:p>
            <a:p>
              <a:pPr algn="just">
                <a:lnSpc>
                  <a:spcPts val="2800"/>
                </a:lnSpc>
              </a:pPr>
              <a:endParaRPr/>
            </a:p>
            <a:p>
              <a:pPr algn="just">
                <a:lnSpc>
                  <a:spcPts val="2800"/>
                </a:lnSpc>
              </a:pPr>
              <a:r>
                <a:rPr lang="en-US" sz="2800">
                  <a:solidFill>
                    <a:srgbClr val="000000"/>
                  </a:solidFill>
                  <a:latin typeface="Arimo"/>
                  <a:ea typeface="Arimo"/>
                  <a:cs typeface="Arimo"/>
                  <a:sym typeface="Arimo"/>
                </a:rPr>
                <a:t>Exploratory analysis &amp; market basket analysis to understand which of items can be bundled together with Apriori Algorithm.</a:t>
              </a:r>
            </a:p>
          </p:txBody>
        </p:sp>
        <p:sp>
          <p:nvSpPr>
            <p:cNvPr id="21" name="TextBox 21"/>
            <p:cNvSpPr txBox="1"/>
            <p:nvPr/>
          </p:nvSpPr>
          <p:spPr>
            <a:xfrm>
              <a:off x="13190920" y="2273300"/>
              <a:ext cx="8470195" cy="1481455"/>
            </a:xfrm>
            <a:prstGeom prst="rect">
              <a:avLst/>
            </a:prstGeom>
          </p:spPr>
          <p:txBody>
            <a:bodyPr lIns="0" tIns="0" rIns="0" bIns="0" rtlCol="0" anchor="t">
              <a:spAutoFit/>
            </a:bodyPr>
            <a:lstStyle/>
            <a:p>
              <a:pPr algn="just">
                <a:lnSpc>
                  <a:spcPts val="3517"/>
                </a:lnSpc>
              </a:pPr>
              <a:r>
                <a:rPr lang="en-US" sz="3517" b="1">
                  <a:solidFill>
                    <a:srgbClr val="1800AD"/>
                  </a:solidFill>
                  <a:latin typeface="Arimo Bold"/>
                  <a:ea typeface="Arimo Bold"/>
                  <a:cs typeface="Arimo Bold"/>
                  <a:sym typeface="Arimo Bold"/>
                </a:rPr>
                <a:t>Cross Selling Analysis </a:t>
              </a:r>
            </a:p>
            <a:p>
              <a:pPr algn="just">
                <a:lnSpc>
                  <a:spcPts val="4689"/>
                </a:lnSpc>
              </a:pPr>
              <a:endParaRPr lang="en-US" sz="3517" b="1">
                <a:solidFill>
                  <a:srgbClr val="1800AD"/>
                </a:solidFill>
                <a:latin typeface="Arimo Bold"/>
                <a:ea typeface="Arimo Bold"/>
                <a:cs typeface="Arimo Bold"/>
                <a:sym typeface="Arimo Bold"/>
              </a:endParaRPr>
            </a:p>
          </p:txBody>
        </p:sp>
        <p:sp>
          <p:nvSpPr>
            <p:cNvPr id="22" name="TextBox 22"/>
            <p:cNvSpPr txBox="1"/>
            <p:nvPr/>
          </p:nvSpPr>
          <p:spPr>
            <a:xfrm>
              <a:off x="11206273" y="2813896"/>
              <a:ext cx="1672298" cy="940858"/>
            </a:xfrm>
            <a:prstGeom prst="rect">
              <a:avLst/>
            </a:prstGeom>
          </p:spPr>
          <p:txBody>
            <a:bodyPr lIns="0" tIns="0" rIns="0" bIns="0" rtlCol="0" anchor="t">
              <a:spAutoFit/>
            </a:bodyPr>
            <a:lstStyle/>
            <a:p>
              <a:pPr algn="ctr">
                <a:lnSpc>
                  <a:spcPts val="5000"/>
                </a:lnSpc>
              </a:pPr>
              <a:r>
                <a:rPr lang="en-US" sz="5000">
                  <a:solidFill>
                    <a:srgbClr val="000000"/>
                  </a:solidFill>
                  <a:latin typeface="Arimo"/>
                  <a:ea typeface="Arimo"/>
                  <a:cs typeface="Arimo"/>
                  <a:sym typeface="Arimo"/>
                </a:rPr>
                <a:t>03</a:t>
              </a:r>
            </a:p>
          </p:txBody>
        </p:sp>
        <p:grpSp>
          <p:nvGrpSpPr>
            <p:cNvPr id="23" name="Group 23"/>
            <p:cNvGrpSpPr/>
            <p:nvPr/>
          </p:nvGrpSpPr>
          <p:grpSpPr>
            <a:xfrm rot="-5400000">
              <a:off x="11024461" y="7111719"/>
              <a:ext cx="2031576" cy="1691522"/>
              <a:chOff x="0" y="0"/>
              <a:chExt cx="579978" cy="482899"/>
            </a:xfrm>
          </p:grpSpPr>
          <p:sp>
            <p:nvSpPr>
              <p:cNvPr id="24" name="Freeform 24"/>
              <p:cNvSpPr/>
              <p:nvPr/>
            </p:nvSpPr>
            <p:spPr>
              <a:xfrm>
                <a:off x="0" y="0"/>
                <a:ext cx="579978" cy="482899"/>
              </a:xfrm>
              <a:custGeom>
                <a:avLst/>
                <a:gdLst/>
                <a:ahLst/>
                <a:cxnLst/>
                <a:rect l="l" t="t" r="r" b="b"/>
                <a:pathLst>
                  <a:path w="579978" h="482899">
                    <a:moveTo>
                      <a:pt x="376778" y="0"/>
                    </a:moveTo>
                    <a:cubicBezTo>
                      <a:pt x="489002" y="0"/>
                      <a:pt x="579978" y="108101"/>
                      <a:pt x="579978" y="241449"/>
                    </a:cubicBezTo>
                    <a:cubicBezTo>
                      <a:pt x="579978" y="374798"/>
                      <a:pt x="489002" y="482899"/>
                      <a:pt x="376778" y="482899"/>
                    </a:cubicBezTo>
                    <a:lnTo>
                      <a:pt x="203200" y="482899"/>
                    </a:lnTo>
                    <a:cubicBezTo>
                      <a:pt x="90976" y="482899"/>
                      <a:pt x="0" y="374798"/>
                      <a:pt x="0" y="241449"/>
                    </a:cubicBezTo>
                    <a:cubicBezTo>
                      <a:pt x="0" y="108101"/>
                      <a:pt x="90976" y="0"/>
                      <a:pt x="203200" y="0"/>
                    </a:cubicBezTo>
                    <a:close/>
                  </a:path>
                </a:pathLst>
              </a:custGeom>
              <a:gradFill rotWithShape="1">
                <a:gsLst>
                  <a:gs pos="0">
                    <a:srgbClr val="FFDA6A">
                      <a:alpha val="100000"/>
                    </a:srgbClr>
                  </a:gs>
                  <a:gs pos="100000">
                    <a:srgbClr val="FFF7DE">
                      <a:alpha val="100000"/>
                    </a:srgbClr>
                  </a:gs>
                </a:gsLst>
                <a:lin ang="5400000"/>
              </a:gradFill>
              <a:ln w="38100" cap="sq">
                <a:solidFill>
                  <a:srgbClr val="000000"/>
                </a:solidFill>
                <a:prstDash val="solid"/>
                <a:miter/>
              </a:ln>
            </p:spPr>
          </p:sp>
          <p:sp>
            <p:nvSpPr>
              <p:cNvPr id="25" name="TextBox 25"/>
              <p:cNvSpPr txBox="1"/>
              <p:nvPr/>
            </p:nvSpPr>
            <p:spPr>
              <a:xfrm>
                <a:off x="0" y="-47625"/>
                <a:ext cx="579978" cy="530524"/>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3198358" y="6979792"/>
              <a:ext cx="8528163" cy="2095500"/>
            </a:xfrm>
            <a:prstGeom prst="rect">
              <a:avLst/>
            </a:prstGeom>
          </p:spPr>
          <p:txBody>
            <a:bodyPr lIns="0" tIns="0" rIns="0" bIns="0" rtlCol="0" anchor="t">
              <a:spAutoFit/>
            </a:bodyPr>
            <a:lstStyle/>
            <a:p>
              <a:pPr algn="just">
                <a:lnSpc>
                  <a:spcPts val="3000"/>
                </a:lnSpc>
              </a:pPr>
              <a:endParaRPr/>
            </a:p>
            <a:p>
              <a:pPr algn="just">
                <a:lnSpc>
                  <a:spcPts val="3000"/>
                </a:lnSpc>
              </a:pPr>
              <a:endParaRPr/>
            </a:p>
            <a:p>
              <a:pPr algn="just">
                <a:lnSpc>
                  <a:spcPts val="3000"/>
                </a:lnSpc>
              </a:pPr>
              <a:r>
                <a:rPr lang="en-US" sz="3000">
                  <a:solidFill>
                    <a:srgbClr val="000000"/>
                  </a:solidFill>
                  <a:latin typeface="Arimo"/>
                  <a:ea typeface="Arimo"/>
                  <a:cs typeface="Arimo"/>
                  <a:sym typeface="Arimo"/>
                </a:rPr>
                <a:t>To understand how their behavior changes over time. </a:t>
              </a:r>
            </a:p>
          </p:txBody>
        </p:sp>
        <p:sp>
          <p:nvSpPr>
            <p:cNvPr id="27" name="TextBox 27"/>
            <p:cNvSpPr txBox="1"/>
            <p:nvPr/>
          </p:nvSpPr>
          <p:spPr>
            <a:xfrm>
              <a:off x="13198358" y="6979792"/>
              <a:ext cx="8470195" cy="676560"/>
            </a:xfrm>
            <a:prstGeom prst="rect">
              <a:avLst/>
            </a:prstGeom>
          </p:spPr>
          <p:txBody>
            <a:bodyPr lIns="0" tIns="0" rIns="0" bIns="0" rtlCol="0" anchor="t">
              <a:spAutoFit/>
            </a:bodyPr>
            <a:lstStyle/>
            <a:p>
              <a:pPr algn="just">
                <a:lnSpc>
                  <a:spcPts val="3517"/>
                </a:lnSpc>
              </a:pPr>
              <a:r>
                <a:rPr lang="en-US" sz="3517" b="1">
                  <a:solidFill>
                    <a:srgbClr val="1800AD"/>
                  </a:solidFill>
                  <a:latin typeface="Arimo Bold"/>
                  <a:ea typeface="Arimo Bold"/>
                  <a:cs typeface="Arimo Bold"/>
                  <a:sym typeface="Arimo Bold"/>
                </a:rPr>
                <a:t>Cohort Analysis</a:t>
              </a:r>
            </a:p>
          </p:txBody>
        </p:sp>
        <p:sp>
          <p:nvSpPr>
            <p:cNvPr id="28" name="TextBox 28"/>
            <p:cNvSpPr txBox="1"/>
            <p:nvPr/>
          </p:nvSpPr>
          <p:spPr>
            <a:xfrm>
              <a:off x="11213711" y="7520389"/>
              <a:ext cx="1672298" cy="940858"/>
            </a:xfrm>
            <a:prstGeom prst="rect">
              <a:avLst/>
            </a:prstGeom>
          </p:spPr>
          <p:txBody>
            <a:bodyPr lIns="0" tIns="0" rIns="0" bIns="0" rtlCol="0" anchor="t">
              <a:spAutoFit/>
            </a:bodyPr>
            <a:lstStyle/>
            <a:p>
              <a:pPr algn="ctr">
                <a:lnSpc>
                  <a:spcPts val="5000"/>
                </a:lnSpc>
              </a:pPr>
              <a:r>
                <a:rPr lang="en-US" sz="5000">
                  <a:solidFill>
                    <a:srgbClr val="000000"/>
                  </a:solidFill>
                  <a:latin typeface="Arimo"/>
                  <a:ea typeface="Arimo"/>
                  <a:cs typeface="Arimo"/>
                  <a:sym typeface="Arimo"/>
                </a:rPr>
                <a:t>04</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962759" y="8941124"/>
            <a:ext cx="839001" cy="764539"/>
          </a:xfrm>
          <a:custGeom>
            <a:avLst/>
            <a:gdLst/>
            <a:ahLst/>
            <a:cxnLst/>
            <a:rect l="l" t="t" r="r" b="b"/>
            <a:pathLst>
              <a:path w="839001" h="764539">
                <a:moveTo>
                  <a:pt x="0" y="0"/>
                </a:moveTo>
                <a:lnTo>
                  <a:pt x="839001" y="0"/>
                </a:lnTo>
                <a:lnTo>
                  <a:pt x="839001"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4529879" y="457200"/>
            <a:ext cx="8807425" cy="571500"/>
          </a:xfrm>
          <a:prstGeom prst="rect">
            <a:avLst/>
          </a:prstGeom>
        </p:spPr>
        <p:txBody>
          <a:bodyPr lIns="0" tIns="0" rIns="0" bIns="0" rtlCol="0" anchor="t">
            <a:spAutoFit/>
          </a:bodyPr>
          <a:lstStyle/>
          <a:p>
            <a:pPr algn="ctr">
              <a:lnSpc>
                <a:spcPts val="4559"/>
              </a:lnSpc>
              <a:spcBef>
                <a:spcPct val="0"/>
              </a:spcBef>
            </a:pPr>
            <a:r>
              <a:rPr lang="en-US" sz="3799" b="1">
                <a:solidFill>
                  <a:srgbClr val="3A72B2"/>
                </a:solidFill>
                <a:latin typeface="Roboto Bold"/>
                <a:ea typeface="Roboto Bold"/>
                <a:cs typeface="Roboto Bold"/>
                <a:sym typeface="Roboto Bold"/>
              </a:rPr>
              <a:t>Customer Segmentation (RFM Analysis) </a:t>
            </a:r>
          </a:p>
        </p:txBody>
      </p:sp>
      <p:sp>
        <p:nvSpPr>
          <p:cNvPr id="10" name="TextBox 10"/>
          <p:cNvSpPr txBox="1"/>
          <p:nvPr/>
        </p:nvSpPr>
        <p:spPr>
          <a:xfrm>
            <a:off x="1488003" y="6848475"/>
            <a:ext cx="14944009" cy="2775183"/>
          </a:xfrm>
          <a:prstGeom prst="rect">
            <a:avLst/>
          </a:prstGeom>
        </p:spPr>
        <p:txBody>
          <a:bodyPr lIns="0" tIns="0" rIns="0" bIns="0" rtlCol="0" anchor="t">
            <a:spAutoFit/>
          </a:bodyPr>
          <a:lstStyle/>
          <a:p>
            <a:pPr marL="342900" marR="0" lvl="0" indent="-342900">
              <a:spcBef>
                <a:spcPts val="0"/>
              </a:spcBef>
              <a:spcAft>
                <a:spcPts val="0"/>
              </a:spcAft>
              <a:buFont typeface="Arial" panose="020B0604020202020204" pitchFamily="34" charset="0"/>
              <a:buChar char="•"/>
            </a:pPr>
            <a:r>
              <a:rPr lang="en-US" kern="0" dirty="0">
                <a:effectLst/>
                <a:latin typeface="Roboto" panose="02000000000000000000" pitchFamily="2" charset="0"/>
                <a:ea typeface="Roboto" panose="02000000000000000000" pitchFamily="2" charset="0"/>
                <a:cs typeface="Roboto" panose="02000000000000000000" pitchFamily="2" charset="0"/>
              </a:rPr>
              <a:t>The Vast Majority of 'Standard' Customer with 807 customers is more than all other segments combined. These might be new customers who have only made one purchase or customers who have not bought anything in a long time.</a:t>
            </a:r>
            <a:endParaRPr lang="en-US" kern="100" dirty="0">
              <a:effectLst/>
              <a:latin typeface="Roboto" panose="02000000000000000000" pitchFamily="2" charset="0"/>
              <a:ea typeface="Roboto" panose="02000000000000000000" pitchFamily="2" charset="0"/>
              <a:cs typeface="Roboto" panose="02000000000000000000" pitchFamily="2" charset="0"/>
            </a:endParaRPr>
          </a:p>
          <a:p>
            <a:pPr marL="742950" marR="0" indent="-285750">
              <a:spcBef>
                <a:spcPts val="0"/>
              </a:spcBef>
              <a:spcAft>
                <a:spcPts val="0"/>
              </a:spcAft>
              <a:buFont typeface="Arial" panose="020B0604020202020204" pitchFamily="34" charset="0"/>
              <a:buChar char="•"/>
            </a:pPr>
            <a:endParaRPr lang="en-US" kern="1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spcBef>
                <a:spcPts val="0"/>
              </a:spcBef>
              <a:spcAft>
                <a:spcPts val="0"/>
              </a:spcAft>
              <a:buFont typeface="Arial" panose="020B0604020202020204" pitchFamily="34" charset="0"/>
              <a:buChar char="•"/>
            </a:pPr>
            <a:r>
              <a:rPr lang="en-US" kern="0" dirty="0">
                <a:effectLst/>
                <a:latin typeface="Roboto" panose="02000000000000000000" pitchFamily="2" charset="0"/>
                <a:ea typeface="Roboto" panose="02000000000000000000" pitchFamily="2" charset="0"/>
                <a:cs typeface="Roboto" panose="02000000000000000000" pitchFamily="2" charset="0"/>
              </a:rPr>
              <a:t>The most valuable segments, ‘Gold' (226 Customers) and 'Premium' (173 customers) are the smallest, but they are loyal and highest-spending customers. This reinforces the Pareto Principle (or 80/20 rule), </a:t>
            </a:r>
            <a:r>
              <a:rPr lang="en-US" b="1" kern="0" dirty="0">
                <a:effectLst/>
                <a:latin typeface="Roboto" panose="02000000000000000000" pitchFamily="2" charset="0"/>
                <a:ea typeface="Roboto" panose="02000000000000000000" pitchFamily="2" charset="0"/>
                <a:cs typeface="Roboto" panose="02000000000000000000" pitchFamily="2" charset="0"/>
              </a:rPr>
              <a:t>“</a:t>
            </a:r>
            <a:r>
              <a:rPr lang="en-US" b="1" i="1" kern="0" dirty="0">
                <a:effectLst/>
                <a:latin typeface="Roboto" panose="02000000000000000000" pitchFamily="2" charset="0"/>
                <a:ea typeface="Roboto" panose="02000000000000000000" pitchFamily="2" charset="0"/>
                <a:cs typeface="Roboto" panose="02000000000000000000" pitchFamily="2" charset="0"/>
              </a:rPr>
              <a:t>suggesting that a small percentage of your customers likely drive a large portion of your revenue and profit.”</a:t>
            </a:r>
            <a:r>
              <a:rPr lang="en-US" b="1" kern="0" dirty="0">
                <a:effectLst/>
                <a:latin typeface="Roboto" panose="02000000000000000000" pitchFamily="2" charset="0"/>
                <a:ea typeface="Roboto" panose="02000000000000000000" pitchFamily="2" charset="0"/>
                <a:cs typeface="Roboto" panose="02000000000000000000" pitchFamily="2" charset="0"/>
              </a:rPr>
              <a:t> </a:t>
            </a:r>
            <a:endParaRPr lang="en-US" b="1" kern="100" dirty="0">
              <a:effectLst/>
              <a:latin typeface="Roboto" panose="02000000000000000000" pitchFamily="2" charset="0"/>
              <a:ea typeface="Roboto" panose="02000000000000000000" pitchFamily="2" charset="0"/>
              <a:cs typeface="Roboto" panose="02000000000000000000" pitchFamily="2" charset="0"/>
            </a:endParaRPr>
          </a:p>
          <a:p>
            <a:pPr marL="457200" marR="0">
              <a:spcBef>
                <a:spcPts val="0"/>
              </a:spcBef>
              <a:spcAft>
                <a:spcPts val="0"/>
              </a:spcAft>
            </a:pPr>
            <a:endParaRPr lang="en-US" kern="1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spcBef>
                <a:spcPts val="0"/>
              </a:spcBef>
              <a:spcAft>
                <a:spcPts val="0"/>
              </a:spcAft>
              <a:buFont typeface="Arial" panose="020B0604020202020204" pitchFamily="34" charset="0"/>
              <a:buChar char="•"/>
            </a:pPr>
            <a:r>
              <a:rPr lang="en-US" kern="0" dirty="0">
                <a:effectLst/>
                <a:latin typeface="Roboto" panose="02000000000000000000" pitchFamily="2" charset="0"/>
                <a:ea typeface="Roboto" panose="02000000000000000000" pitchFamily="2" charset="0"/>
                <a:cs typeface="Roboto" panose="02000000000000000000" pitchFamily="2" charset="0"/>
              </a:rPr>
              <a:t>Mid-Tier Customers on 'Silver' with 262 customers, that could be customers are more engaged than the 'Standard' group but have not yet reached the high value of the 'Gold' or 'Premium' segments. </a:t>
            </a:r>
            <a:endParaRPr lang="en-US" kern="100" dirty="0">
              <a:effectLst/>
              <a:latin typeface="Roboto" panose="02000000000000000000" pitchFamily="2" charset="0"/>
              <a:ea typeface="Roboto" panose="02000000000000000000" pitchFamily="2" charset="0"/>
              <a:cs typeface="Roboto" panose="02000000000000000000" pitchFamily="2" charset="0"/>
            </a:endParaRPr>
          </a:p>
          <a:p>
            <a:pPr algn="just">
              <a:lnSpc>
                <a:spcPts val="2283"/>
              </a:lnSpc>
            </a:pPr>
            <a:endParaRPr lang="en-US" i="1" u="sng" dirty="0">
              <a:solidFill>
                <a:srgbClr val="121723"/>
              </a:solidFill>
              <a:latin typeface="Roboto" panose="02000000000000000000" pitchFamily="2" charset="0"/>
              <a:ea typeface="Roboto" panose="02000000000000000000" pitchFamily="2" charset="0"/>
              <a:cs typeface="Roboto" panose="02000000000000000000" pitchFamily="2" charset="0"/>
              <a:sym typeface="Roboto Italics"/>
            </a:endParaRPr>
          </a:p>
        </p:txBody>
      </p:sp>
      <p:pic>
        <p:nvPicPr>
          <p:cNvPr id="12" name="Picture 11">
            <a:extLst>
              <a:ext uri="{FF2B5EF4-FFF2-40B4-BE49-F238E27FC236}">
                <a16:creationId xmlns:a16="http://schemas.microsoft.com/office/drawing/2014/main" id="{D969C56C-E148-38AA-68B0-5FA115BFA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194" y="1313847"/>
            <a:ext cx="8802109" cy="524948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962759" y="8941124"/>
            <a:ext cx="839001" cy="764539"/>
          </a:xfrm>
          <a:custGeom>
            <a:avLst/>
            <a:gdLst/>
            <a:ahLst/>
            <a:cxnLst/>
            <a:rect l="l" t="t" r="r" b="b"/>
            <a:pathLst>
              <a:path w="839001" h="764539">
                <a:moveTo>
                  <a:pt x="0" y="0"/>
                </a:moveTo>
                <a:lnTo>
                  <a:pt x="839001" y="0"/>
                </a:lnTo>
                <a:lnTo>
                  <a:pt x="839001"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3493371" y="1574661"/>
            <a:ext cx="11301259" cy="5283339"/>
          </a:xfrm>
          <a:custGeom>
            <a:avLst/>
            <a:gdLst/>
            <a:ahLst/>
            <a:cxnLst/>
            <a:rect l="l" t="t" r="r" b="b"/>
            <a:pathLst>
              <a:path w="11301259" h="5283339">
                <a:moveTo>
                  <a:pt x="0" y="0"/>
                </a:moveTo>
                <a:lnTo>
                  <a:pt x="11301258" y="0"/>
                </a:lnTo>
                <a:lnTo>
                  <a:pt x="11301258" y="5283339"/>
                </a:lnTo>
                <a:lnTo>
                  <a:pt x="0" y="5283339"/>
                </a:lnTo>
                <a:lnTo>
                  <a:pt x="0" y="0"/>
                </a:lnTo>
                <a:close/>
              </a:path>
            </a:pathLst>
          </a:custGeom>
          <a:blipFill>
            <a:blip r:embed="rId4"/>
            <a:stretch>
              <a:fillRect/>
            </a:stretch>
          </a:blipFill>
        </p:spPr>
      </p:sp>
      <p:sp>
        <p:nvSpPr>
          <p:cNvPr id="9" name="TextBox 9"/>
          <p:cNvSpPr txBox="1"/>
          <p:nvPr/>
        </p:nvSpPr>
        <p:spPr>
          <a:xfrm>
            <a:off x="4529879" y="457200"/>
            <a:ext cx="8807425" cy="571500"/>
          </a:xfrm>
          <a:prstGeom prst="rect">
            <a:avLst/>
          </a:prstGeom>
        </p:spPr>
        <p:txBody>
          <a:bodyPr lIns="0" tIns="0" rIns="0" bIns="0" rtlCol="0" anchor="t">
            <a:spAutoFit/>
          </a:bodyPr>
          <a:lstStyle/>
          <a:p>
            <a:pPr algn="ctr">
              <a:lnSpc>
                <a:spcPts val="4559"/>
              </a:lnSpc>
              <a:spcBef>
                <a:spcPct val="0"/>
              </a:spcBef>
            </a:pPr>
            <a:r>
              <a:rPr lang="en-US" sz="3799" b="1">
                <a:solidFill>
                  <a:srgbClr val="3A72B2"/>
                </a:solidFill>
                <a:latin typeface="Roboto Bold"/>
                <a:ea typeface="Roboto Bold"/>
                <a:cs typeface="Roboto Bold"/>
                <a:sym typeface="Roboto Bold"/>
              </a:rPr>
              <a:t>Customer Segmentation (RFM Analysis) </a:t>
            </a:r>
          </a:p>
        </p:txBody>
      </p:sp>
      <p:sp>
        <p:nvSpPr>
          <p:cNvPr id="10" name="TextBox 10"/>
          <p:cNvSpPr txBox="1"/>
          <p:nvPr/>
        </p:nvSpPr>
        <p:spPr>
          <a:xfrm>
            <a:off x="1028700" y="7023904"/>
            <a:ext cx="16200759" cy="2805896"/>
          </a:xfrm>
          <a:prstGeom prst="rect">
            <a:avLst/>
          </a:prstGeom>
        </p:spPr>
        <p:txBody>
          <a:bodyPr wrap="square" lIns="0" tIns="0" rIns="0" bIns="0" rtlCol="0" anchor="t">
            <a:spAutoFit/>
          </a:bodyPr>
          <a:lstStyle/>
          <a:p>
            <a:pPr algn="just">
              <a:lnSpc>
                <a:spcPts val="2283"/>
              </a:lnSpc>
            </a:pPr>
            <a:r>
              <a:rPr lang="en-US" sz="1800" b="1" dirty="0">
                <a:effectLst/>
                <a:latin typeface="Roboto" panose="02000000000000000000" pitchFamily="2" charset="0"/>
                <a:ea typeface="Roboto" panose="02000000000000000000" pitchFamily="2" charset="0"/>
                <a:cs typeface="Roboto" panose="02000000000000000000" pitchFamily="2" charset="0"/>
              </a:rPr>
              <a:t>"Although Premium Customers make up only 11% of the customer base, they contribute 40% of total revenue — making them extremely valuable."</a:t>
            </a:r>
            <a:r>
              <a:rPr lang="en-US" sz="2000" dirty="0">
                <a:effectLst/>
                <a:latin typeface="Roboto" panose="02000000000000000000" pitchFamily="2" charset="0"/>
                <a:ea typeface="Roboto" panose="02000000000000000000" pitchFamily="2" charset="0"/>
                <a:cs typeface="Roboto" panose="02000000000000000000" pitchFamily="2" charset="0"/>
              </a:rPr>
              <a:t> </a:t>
            </a:r>
          </a:p>
          <a:p>
            <a:pPr algn="just">
              <a:lnSpc>
                <a:spcPts val="2283"/>
              </a:lnSpc>
            </a:pPr>
            <a:endParaRPr lang="en-US" sz="2000" i="1" u="sng" dirty="0">
              <a:solidFill>
                <a:srgbClr val="121723"/>
              </a:solidFill>
              <a:latin typeface="Roboto" panose="02000000000000000000" pitchFamily="2" charset="0"/>
              <a:ea typeface="Roboto" panose="02000000000000000000" pitchFamily="2" charset="0"/>
              <a:cs typeface="Roboto" panose="02000000000000000000" pitchFamily="2" charset="0"/>
              <a:sym typeface="Roboto Italics"/>
            </a:endParaRPr>
          </a:p>
          <a:p>
            <a:pPr marL="342900" marR="0" lvl="0" indent="-342900" algn="just">
              <a:spcBef>
                <a:spcPts val="0"/>
              </a:spcBef>
              <a:spcAft>
                <a:spcPts val="0"/>
              </a:spcAft>
              <a:buFont typeface="Symbol" pitchFamily="2" charset="2"/>
              <a:buChar char=""/>
            </a:pPr>
            <a:r>
              <a:rPr lang="en-US" sz="1800" kern="0" dirty="0">
                <a:effectLst/>
                <a:latin typeface="Roboto" panose="02000000000000000000" pitchFamily="2" charset="0"/>
                <a:ea typeface="Roboto" panose="02000000000000000000" pitchFamily="2" charset="0"/>
                <a:cs typeface="Roboto" panose="02000000000000000000" pitchFamily="2" charset="0"/>
              </a:rPr>
              <a:t>The 'Premium Customer' is the single largest source of revenue, bringing in  USD 2,080,705.39. And the 'Gold Customer' is the second-largest revenue driver at USD 1,362,017.44. Together, the  top two tiers ('Premium' and 'Gold') account for over $3.4 million in revenue. </a:t>
            </a:r>
            <a:endParaRPr lang="en-US" sz="1800" kern="1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just">
              <a:spcBef>
                <a:spcPts val="0"/>
              </a:spcBef>
              <a:spcAft>
                <a:spcPts val="0"/>
              </a:spcAft>
              <a:buFont typeface="Symbol" pitchFamily="2" charset="2"/>
              <a:buChar char=""/>
            </a:pPr>
            <a:r>
              <a:rPr lang="en-US" sz="1800" kern="0" dirty="0">
                <a:effectLst/>
                <a:latin typeface="Roboto" panose="02000000000000000000" pitchFamily="2" charset="0"/>
                <a:ea typeface="Roboto" panose="02000000000000000000" pitchFamily="2" charset="0"/>
                <a:cs typeface="Roboto" panose="02000000000000000000" pitchFamily="2" charset="0"/>
              </a:rPr>
              <a:t>The 'Standard Customer' High in Numbers, Low in Impact.</a:t>
            </a:r>
            <a:endParaRPr lang="en-US" sz="1800" kern="100" dirty="0">
              <a:effectLst/>
              <a:latin typeface="Roboto" panose="02000000000000000000" pitchFamily="2" charset="0"/>
              <a:ea typeface="Roboto" panose="02000000000000000000" pitchFamily="2" charset="0"/>
              <a:cs typeface="Roboto" panose="02000000000000000000" pitchFamily="2" charset="0"/>
            </a:endParaRPr>
          </a:p>
          <a:p>
            <a:pPr marL="457200" marR="0" algn="just">
              <a:spcBef>
                <a:spcPts val="0"/>
              </a:spcBef>
              <a:spcAft>
                <a:spcPts val="0"/>
              </a:spcAft>
            </a:pPr>
            <a:r>
              <a:rPr lang="en-US" sz="1800" kern="0" dirty="0">
                <a:effectLst/>
                <a:latin typeface="Roboto" panose="02000000000000000000" pitchFamily="2" charset="0"/>
                <a:ea typeface="Roboto" panose="02000000000000000000" pitchFamily="2" charset="0"/>
                <a:cs typeface="Roboto" panose="02000000000000000000" pitchFamily="2" charset="0"/>
              </a:rPr>
              <a:t>By customer count (807 customers), contributes the least amount of revenue, at $906,236.91. This 'Standard Customer' consists of low-spenders or infrequent buyers. </a:t>
            </a:r>
            <a:endParaRPr lang="en-US" sz="1800" kern="1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just">
              <a:spcBef>
                <a:spcPts val="0"/>
              </a:spcBef>
              <a:spcAft>
                <a:spcPts val="0"/>
              </a:spcAft>
              <a:buFont typeface="Symbol" pitchFamily="2" charset="2"/>
              <a:buChar char=""/>
            </a:pPr>
            <a:r>
              <a:rPr lang="en-US" sz="1800" kern="0" dirty="0">
                <a:effectLst/>
                <a:latin typeface="Roboto" panose="02000000000000000000" pitchFamily="2" charset="0"/>
                <a:ea typeface="Roboto" panose="02000000000000000000" pitchFamily="2" charset="0"/>
                <a:cs typeface="Roboto" panose="02000000000000000000" pitchFamily="2" charset="0"/>
              </a:rPr>
              <a:t>The 'Silver Customer ' generates a substantial $1,048,397.27 in revenue.</a:t>
            </a:r>
            <a:endParaRPr lang="en-US" sz="1800" kern="100" dirty="0">
              <a:effectLst/>
              <a:latin typeface="Roboto" panose="02000000000000000000" pitchFamily="2" charset="0"/>
              <a:ea typeface="Roboto" panose="02000000000000000000" pitchFamily="2" charset="0"/>
              <a:cs typeface="Roboto" panose="02000000000000000000" pitchFamily="2" charset="0"/>
            </a:endParaRPr>
          </a:p>
          <a:p>
            <a:pPr marL="457200" marR="0" algn="just">
              <a:spcBef>
                <a:spcPts val="0"/>
              </a:spcBef>
              <a:spcAft>
                <a:spcPts val="0"/>
              </a:spcAft>
            </a:pPr>
            <a:r>
              <a:rPr lang="en-US" sz="1800" kern="0" dirty="0">
                <a:effectLst/>
                <a:latin typeface="Roboto" panose="02000000000000000000" pitchFamily="2" charset="0"/>
                <a:ea typeface="Roboto" panose="02000000000000000000" pitchFamily="2" charset="0"/>
                <a:cs typeface="Roboto" panose="02000000000000000000" pitchFamily="2" charset="0"/>
              </a:rPr>
              <a:t>This segment brings in more revenue than the much larger 'Standard' segment. The 'Silver Customer ' segment is a key battleground for growth. As targeted marketing to increase their purchase frequency or average order value can yield significant returns.</a:t>
            </a:r>
            <a:endParaRPr lang="en-US" sz="1800" kern="100" dirty="0">
              <a:effectLst/>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962759" y="8941124"/>
            <a:ext cx="839001" cy="764539"/>
          </a:xfrm>
          <a:custGeom>
            <a:avLst/>
            <a:gdLst/>
            <a:ahLst/>
            <a:cxnLst/>
            <a:rect l="l" t="t" r="r" b="b"/>
            <a:pathLst>
              <a:path w="839001" h="764539">
                <a:moveTo>
                  <a:pt x="0" y="0"/>
                </a:moveTo>
                <a:lnTo>
                  <a:pt x="839001" y="0"/>
                </a:lnTo>
                <a:lnTo>
                  <a:pt x="839001"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6778672" y="457200"/>
            <a:ext cx="4309839" cy="571500"/>
          </a:xfrm>
          <a:prstGeom prst="rect">
            <a:avLst/>
          </a:prstGeom>
        </p:spPr>
        <p:txBody>
          <a:bodyPr lIns="0" tIns="0" rIns="0" bIns="0" rtlCol="0" anchor="t">
            <a:spAutoFit/>
          </a:bodyPr>
          <a:lstStyle/>
          <a:p>
            <a:pPr algn="ctr">
              <a:lnSpc>
                <a:spcPts val="4559"/>
              </a:lnSpc>
              <a:spcBef>
                <a:spcPct val="0"/>
              </a:spcBef>
            </a:pPr>
            <a:r>
              <a:rPr lang="en-US" sz="3799" b="1">
                <a:solidFill>
                  <a:srgbClr val="3A72B2"/>
                </a:solidFill>
                <a:latin typeface="Roboto Bold"/>
                <a:ea typeface="Roboto Bold"/>
                <a:cs typeface="Roboto Bold"/>
                <a:sym typeface="Roboto Bold"/>
              </a:rPr>
              <a:t>K-Means Clustering</a:t>
            </a:r>
          </a:p>
        </p:txBody>
      </p:sp>
      <p:pic>
        <p:nvPicPr>
          <p:cNvPr id="12" name="Picture 11" descr="A graph of multiple colored bars&#10;&#10;Description automatically generated">
            <a:extLst>
              <a:ext uri="{FF2B5EF4-FFF2-40B4-BE49-F238E27FC236}">
                <a16:creationId xmlns:a16="http://schemas.microsoft.com/office/drawing/2014/main" id="{0717A921-9BEF-FAAF-63C8-7158F5305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050" y="1485900"/>
            <a:ext cx="9415081" cy="5341807"/>
          </a:xfrm>
          <a:prstGeom prst="rect">
            <a:avLst/>
          </a:prstGeom>
        </p:spPr>
      </p:pic>
      <p:sp>
        <p:nvSpPr>
          <p:cNvPr id="16" name="TextBox 15">
            <a:extLst>
              <a:ext uri="{FF2B5EF4-FFF2-40B4-BE49-F238E27FC236}">
                <a16:creationId xmlns:a16="http://schemas.microsoft.com/office/drawing/2014/main" id="{6FE00FA1-FC6A-C616-B672-2E7DB05A78C3}"/>
              </a:ext>
            </a:extLst>
          </p:cNvPr>
          <p:cNvSpPr txBox="1"/>
          <p:nvPr/>
        </p:nvSpPr>
        <p:spPr>
          <a:xfrm>
            <a:off x="1846990" y="7386852"/>
            <a:ext cx="14173200" cy="1554272"/>
          </a:xfrm>
          <a:prstGeom prst="rect">
            <a:avLst/>
          </a:prstGeom>
          <a:noFill/>
        </p:spPr>
        <p:txBody>
          <a:bodyPr wrap="square">
            <a:spAutoFit/>
          </a:bodyPr>
          <a:lstStyle/>
          <a:p>
            <a:pPr algn="just"/>
            <a:r>
              <a:rPr lang="en-US" sz="1900" dirty="0">
                <a:latin typeface="Roboto" panose="02000000000000000000" pitchFamily="2" charset="0"/>
                <a:ea typeface="Roboto" panose="02000000000000000000" pitchFamily="2" charset="0"/>
                <a:cs typeface="Roboto" panose="02000000000000000000" pitchFamily="2" charset="0"/>
              </a:rPr>
              <a:t>The unsupervised machine learning model not only validates but enhances traditional RFM segmentation by providing key insights: it effectively identifies low-value 'Standard Customers' in two distinct clusters, suggesting different types of low-value customers; it establishes a clear hierarchy between high-value and mid-value customers, allowing marketing to treat those in Cluster 2 as VIPs and nurture those in Cluster 1; and it offers a nuanced view of 'Gold Customers' by distinguishing between those who behave like 'Silver' and those who resemble 'Premium' customers, enabling tailored marketing strategies for each group.</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52322" y="0"/>
            <a:ext cx="7326958" cy="10287000"/>
          </a:xfrm>
          <a:custGeom>
            <a:avLst/>
            <a:gdLst/>
            <a:ahLst/>
            <a:cxnLst/>
            <a:rect l="l" t="t" r="r" b="b"/>
            <a:pathLst>
              <a:path w="7326958" h="10287000">
                <a:moveTo>
                  <a:pt x="0" y="0"/>
                </a:moveTo>
                <a:lnTo>
                  <a:pt x="7326958" y="0"/>
                </a:lnTo>
                <a:lnTo>
                  <a:pt x="7326958" y="10287000"/>
                </a:lnTo>
                <a:lnTo>
                  <a:pt x="0" y="10287000"/>
                </a:lnTo>
                <a:lnTo>
                  <a:pt x="0" y="0"/>
                </a:lnTo>
                <a:close/>
              </a:path>
            </a:pathLst>
          </a:custGeom>
          <a:blipFill>
            <a:blip r:embed="rId2"/>
            <a:stretch>
              <a:fillRect l="-1849" r="-1849" b="-8616"/>
            </a:stretch>
          </a:blipFill>
        </p:spPr>
      </p:sp>
      <p:grpSp>
        <p:nvGrpSpPr>
          <p:cNvPr id="3" name="Group 3"/>
          <p:cNvGrpSpPr/>
          <p:nvPr/>
        </p:nvGrpSpPr>
        <p:grpSpPr>
          <a:xfrm>
            <a:off x="9291967" y="396300"/>
            <a:ext cx="7630580" cy="2043537"/>
            <a:chOff x="0" y="0"/>
            <a:chExt cx="6078504" cy="1627877"/>
          </a:xfrm>
        </p:grpSpPr>
        <p:sp>
          <p:nvSpPr>
            <p:cNvPr id="4" name="Freeform 4"/>
            <p:cNvSpPr/>
            <p:nvPr/>
          </p:nvSpPr>
          <p:spPr>
            <a:xfrm>
              <a:off x="0" y="0"/>
              <a:ext cx="6078504" cy="1627877"/>
            </a:xfrm>
            <a:custGeom>
              <a:avLst/>
              <a:gdLst/>
              <a:ahLst/>
              <a:cxnLst/>
              <a:rect l="l" t="t" r="r" b="b"/>
              <a:pathLst>
                <a:path w="6078504" h="1627877">
                  <a:moveTo>
                    <a:pt x="0" y="0"/>
                  </a:moveTo>
                  <a:lnTo>
                    <a:pt x="6078504" y="0"/>
                  </a:lnTo>
                  <a:lnTo>
                    <a:pt x="6078504" y="1627877"/>
                  </a:lnTo>
                  <a:lnTo>
                    <a:pt x="0" y="1627877"/>
                  </a:lnTo>
                  <a:close/>
                </a:path>
              </a:pathLst>
            </a:custGeom>
            <a:solidFill>
              <a:srgbClr val="3A72B2"/>
            </a:solidFill>
          </p:spPr>
        </p:sp>
      </p:grpSp>
      <p:sp>
        <p:nvSpPr>
          <p:cNvPr id="5" name="TextBox 5"/>
          <p:cNvSpPr txBox="1"/>
          <p:nvPr/>
        </p:nvSpPr>
        <p:spPr>
          <a:xfrm>
            <a:off x="1028700" y="3787140"/>
            <a:ext cx="9816702" cy="2512696"/>
          </a:xfrm>
          <a:prstGeom prst="rect">
            <a:avLst/>
          </a:prstGeom>
        </p:spPr>
        <p:txBody>
          <a:bodyPr lIns="0" tIns="0" rIns="0" bIns="0" rtlCol="0" anchor="t">
            <a:spAutoFit/>
          </a:bodyPr>
          <a:lstStyle/>
          <a:p>
            <a:pPr algn="ctr">
              <a:lnSpc>
                <a:spcPts val="10199"/>
              </a:lnSpc>
            </a:pPr>
            <a:r>
              <a:rPr lang="en-US" sz="6799" b="1">
                <a:solidFill>
                  <a:srgbClr val="000000"/>
                </a:solidFill>
                <a:latin typeface="Roboto Bold"/>
                <a:ea typeface="Roboto Bold"/>
                <a:cs typeface="Roboto Bold"/>
                <a:sym typeface="Roboto Bold"/>
              </a:rPr>
              <a:t>Revenue Category Prediction</a:t>
            </a:r>
          </a:p>
        </p:txBody>
      </p:sp>
      <p:sp>
        <p:nvSpPr>
          <p:cNvPr id="6" name="Freeform 6"/>
          <p:cNvSpPr/>
          <p:nvPr/>
        </p:nvSpPr>
        <p:spPr>
          <a:xfrm>
            <a:off x="12269261" y="867045"/>
            <a:ext cx="1142018" cy="1102048"/>
          </a:xfrm>
          <a:custGeom>
            <a:avLst/>
            <a:gdLst/>
            <a:ahLst/>
            <a:cxnLst/>
            <a:rect l="l" t="t" r="r" b="b"/>
            <a:pathLst>
              <a:path w="1142018" h="1102048">
                <a:moveTo>
                  <a:pt x="0" y="0"/>
                </a:moveTo>
                <a:lnTo>
                  <a:pt x="1142018" y="0"/>
                </a:lnTo>
                <a:lnTo>
                  <a:pt x="1142018" y="1102048"/>
                </a:lnTo>
                <a:lnTo>
                  <a:pt x="0" y="11020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962759" y="8941124"/>
            <a:ext cx="839001" cy="764539"/>
          </a:xfrm>
          <a:custGeom>
            <a:avLst/>
            <a:gdLst/>
            <a:ahLst/>
            <a:cxnLst/>
            <a:rect l="l" t="t" r="r" b="b"/>
            <a:pathLst>
              <a:path w="839001" h="764539">
                <a:moveTo>
                  <a:pt x="0" y="0"/>
                </a:moveTo>
                <a:lnTo>
                  <a:pt x="839001" y="0"/>
                </a:lnTo>
                <a:lnTo>
                  <a:pt x="839001"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5211555" y="-21665"/>
            <a:ext cx="6618733" cy="1203702"/>
            <a:chOff x="0" y="0"/>
            <a:chExt cx="5011627" cy="911429"/>
          </a:xfrm>
        </p:grpSpPr>
        <p:sp>
          <p:nvSpPr>
            <p:cNvPr id="9" name="Freeform 9"/>
            <p:cNvSpPr/>
            <p:nvPr/>
          </p:nvSpPr>
          <p:spPr>
            <a:xfrm>
              <a:off x="0" y="0"/>
              <a:ext cx="5011627" cy="911429"/>
            </a:xfrm>
            <a:custGeom>
              <a:avLst/>
              <a:gdLst/>
              <a:ahLst/>
              <a:cxnLst/>
              <a:rect l="l" t="t" r="r" b="b"/>
              <a:pathLst>
                <a:path w="5011627" h="911429">
                  <a:moveTo>
                    <a:pt x="0" y="0"/>
                  </a:moveTo>
                  <a:lnTo>
                    <a:pt x="5011627" y="0"/>
                  </a:lnTo>
                  <a:lnTo>
                    <a:pt x="5011627" y="911429"/>
                  </a:lnTo>
                  <a:lnTo>
                    <a:pt x="0" y="911429"/>
                  </a:lnTo>
                  <a:close/>
                </a:path>
              </a:pathLst>
            </a:custGeom>
            <a:solidFill>
              <a:srgbClr val="79AEEA"/>
            </a:solidFill>
          </p:spPr>
        </p:sp>
      </p:grpSp>
      <p:sp>
        <p:nvSpPr>
          <p:cNvPr id="10" name="Freeform 10"/>
          <p:cNvSpPr/>
          <p:nvPr/>
        </p:nvSpPr>
        <p:spPr>
          <a:xfrm>
            <a:off x="5185051" y="2058707"/>
            <a:ext cx="6618733" cy="2373379"/>
          </a:xfrm>
          <a:custGeom>
            <a:avLst/>
            <a:gdLst/>
            <a:ahLst/>
            <a:cxnLst/>
            <a:rect l="l" t="t" r="r" b="b"/>
            <a:pathLst>
              <a:path w="5827155" h="2309010">
                <a:moveTo>
                  <a:pt x="0" y="0"/>
                </a:moveTo>
                <a:lnTo>
                  <a:pt x="5827155" y="0"/>
                </a:lnTo>
                <a:lnTo>
                  <a:pt x="5827155" y="2309011"/>
                </a:lnTo>
                <a:lnTo>
                  <a:pt x="0" y="2309011"/>
                </a:lnTo>
                <a:lnTo>
                  <a:pt x="0" y="0"/>
                </a:lnTo>
                <a:close/>
              </a:path>
            </a:pathLst>
          </a:custGeom>
          <a:blipFill>
            <a:blip r:embed="rId4"/>
            <a:stretch>
              <a:fillRect/>
            </a:stretch>
          </a:blipFill>
        </p:spPr>
        <p:txBody>
          <a:bodyPr/>
          <a:lstStyle/>
          <a:p>
            <a:endParaRPr lang="en-US" dirty="0"/>
          </a:p>
        </p:txBody>
      </p:sp>
      <p:sp>
        <p:nvSpPr>
          <p:cNvPr id="11" name="Freeform 11"/>
          <p:cNvSpPr/>
          <p:nvPr/>
        </p:nvSpPr>
        <p:spPr>
          <a:xfrm>
            <a:off x="999125" y="4610101"/>
            <a:ext cx="4476762" cy="1973808"/>
          </a:xfrm>
          <a:custGeom>
            <a:avLst/>
            <a:gdLst/>
            <a:ahLst/>
            <a:cxnLst/>
            <a:rect l="l" t="t" r="r" b="b"/>
            <a:pathLst>
              <a:path w="6273707" h="2587904">
                <a:moveTo>
                  <a:pt x="0" y="0"/>
                </a:moveTo>
                <a:lnTo>
                  <a:pt x="6273707" y="0"/>
                </a:lnTo>
                <a:lnTo>
                  <a:pt x="6273707" y="2587904"/>
                </a:lnTo>
                <a:lnTo>
                  <a:pt x="0" y="2587904"/>
                </a:lnTo>
                <a:lnTo>
                  <a:pt x="0" y="0"/>
                </a:lnTo>
                <a:close/>
              </a:path>
            </a:pathLst>
          </a:custGeom>
          <a:blipFill>
            <a:blip r:embed="rId5"/>
            <a:stretch>
              <a:fillRect/>
            </a:stretch>
          </a:blipFill>
        </p:spPr>
      </p:sp>
      <p:sp>
        <p:nvSpPr>
          <p:cNvPr id="12" name="TextBox 12"/>
          <p:cNvSpPr txBox="1"/>
          <p:nvPr/>
        </p:nvSpPr>
        <p:spPr>
          <a:xfrm>
            <a:off x="5475887" y="383769"/>
            <a:ext cx="6090071" cy="497205"/>
          </a:xfrm>
          <a:prstGeom prst="rect">
            <a:avLst/>
          </a:prstGeom>
        </p:spPr>
        <p:txBody>
          <a:bodyPr lIns="0" tIns="0" rIns="0" bIns="0" rtlCol="0" anchor="t">
            <a:spAutoFit/>
          </a:bodyPr>
          <a:lstStyle/>
          <a:p>
            <a:pPr algn="ctr">
              <a:lnSpc>
                <a:spcPts val="3780"/>
              </a:lnSpc>
              <a:spcBef>
                <a:spcPct val="0"/>
              </a:spcBef>
            </a:pPr>
            <a:r>
              <a:rPr lang="en-US" sz="3600" b="1" dirty="0">
                <a:solidFill>
                  <a:srgbClr val="000000"/>
                </a:solidFill>
                <a:latin typeface="Roboto Bold"/>
                <a:ea typeface="Roboto Bold"/>
                <a:cs typeface="Roboto Bold"/>
                <a:sym typeface="Roboto Bold"/>
              </a:rPr>
              <a:t>Revenue Category Prediction</a:t>
            </a:r>
          </a:p>
        </p:txBody>
      </p:sp>
      <p:sp>
        <p:nvSpPr>
          <p:cNvPr id="14" name="TextBox 13">
            <a:extLst>
              <a:ext uri="{FF2B5EF4-FFF2-40B4-BE49-F238E27FC236}">
                <a16:creationId xmlns:a16="http://schemas.microsoft.com/office/drawing/2014/main" id="{4C3EA7AF-C153-D832-7FBA-4C2BA038DF9A}"/>
              </a:ext>
            </a:extLst>
          </p:cNvPr>
          <p:cNvSpPr txBox="1"/>
          <p:nvPr/>
        </p:nvSpPr>
        <p:spPr>
          <a:xfrm>
            <a:off x="6400800" y="4829582"/>
            <a:ext cx="9982200" cy="3693319"/>
          </a:xfrm>
          <a:prstGeom prst="rect">
            <a:avLst/>
          </a:prstGeom>
          <a:noFill/>
        </p:spPr>
        <p:txBody>
          <a:bodyPr wrap="square">
            <a:spAutoFit/>
          </a:bodyPr>
          <a:lstStyle/>
          <a:p>
            <a:pPr marL="0" marR="0" algn="just">
              <a:spcBef>
                <a:spcPts val="0"/>
              </a:spcBef>
              <a:spcAft>
                <a:spcPts val="0"/>
              </a:spcAft>
            </a:pPr>
            <a:r>
              <a:rPr lang="en-US" sz="1800" kern="100" dirty="0">
                <a:effectLst/>
                <a:latin typeface="Roboto" panose="02000000000000000000" pitchFamily="2" charset="0"/>
                <a:ea typeface="Roboto" panose="02000000000000000000" pitchFamily="2" charset="0"/>
                <a:cs typeface="Roboto" panose="02000000000000000000" pitchFamily="2" charset="0"/>
              </a:rPr>
              <a:t>Predict the Revenue Category Prediction using </a:t>
            </a:r>
            <a:r>
              <a:rPr lang="en-US" sz="1800" kern="100" dirty="0">
                <a:solidFill>
                  <a:srgbClr val="000000"/>
                </a:solidFill>
                <a:effectLst/>
                <a:latin typeface="Roboto" panose="02000000000000000000" pitchFamily="2" charset="0"/>
                <a:ea typeface="Roboto" panose="02000000000000000000" pitchFamily="2" charset="0"/>
                <a:cs typeface="Roboto" panose="02000000000000000000" pitchFamily="2" charset="0"/>
              </a:rPr>
              <a:t>RFM-based segmentation </a:t>
            </a:r>
            <a:r>
              <a:rPr lang="en-US" sz="1800"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(category bins: Standard, Silver, Gold, and Premium) is very common, logical, and powerful workflow in data science and marketing analytics. </a:t>
            </a:r>
            <a:endParaRPr lang="en-US" sz="1800" kern="100" dirty="0">
              <a:effectLst/>
              <a:latin typeface="Roboto" panose="02000000000000000000" pitchFamily="2" charset="0"/>
              <a:ea typeface="Roboto" panose="02000000000000000000" pitchFamily="2" charset="0"/>
              <a:cs typeface="Roboto" panose="02000000000000000000" pitchFamily="2" charset="0"/>
            </a:endParaRPr>
          </a:p>
          <a:p>
            <a:pPr marL="0" marR="0" algn="just">
              <a:spcBef>
                <a:spcPts val="0"/>
              </a:spcBef>
              <a:spcAft>
                <a:spcPts val="0"/>
              </a:spcAft>
            </a:pPr>
            <a:r>
              <a:rPr lang="en-US" sz="1800" kern="100" dirty="0">
                <a:effectLst/>
                <a:latin typeface="Roboto" panose="02000000000000000000" pitchFamily="2" charset="0"/>
                <a:ea typeface="Roboto" panose="02000000000000000000" pitchFamily="2" charset="0"/>
                <a:cs typeface="Roboto" panose="02000000000000000000" pitchFamily="2" charset="0"/>
              </a:rPr>
              <a:t> </a:t>
            </a:r>
          </a:p>
          <a:p>
            <a:pPr marL="0" marR="0" algn="just">
              <a:spcBef>
                <a:spcPts val="0"/>
              </a:spcBef>
              <a:spcAft>
                <a:spcPts val="0"/>
              </a:spcAft>
            </a:pPr>
            <a:r>
              <a:rPr lang="en-US" sz="1800" kern="100" dirty="0">
                <a:effectLst/>
                <a:latin typeface="Roboto" panose="02000000000000000000" pitchFamily="2" charset="0"/>
                <a:ea typeface="Roboto" panose="02000000000000000000" pitchFamily="2" charset="0"/>
                <a:cs typeface="Roboto" panose="02000000000000000000" pitchFamily="2" charset="0"/>
              </a:rPr>
              <a:t>Why? Because </a:t>
            </a:r>
            <a:r>
              <a:rPr lang="en-US" sz="1800"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machine learning model can accurately predict these segments (as shown in the model comparison table with ~96% accuracy for Random Forest) proves that your RFM rules are capturing real, meaningful differences in customer behavior. </a:t>
            </a:r>
            <a:endParaRPr lang="en-US" sz="1800" kern="100" dirty="0">
              <a:effectLst/>
              <a:latin typeface="Roboto" panose="02000000000000000000" pitchFamily="2" charset="0"/>
              <a:ea typeface="Roboto" panose="02000000000000000000" pitchFamily="2" charset="0"/>
              <a:cs typeface="Roboto" panose="02000000000000000000" pitchFamily="2" charset="0"/>
            </a:endParaRPr>
          </a:p>
          <a:p>
            <a:pPr marL="0" marR="0" algn="just">
              <a:spcBef>
                <a:spcPts val="0"/>
              </a:spcBef>
              <a:spcAft>
                <a:spcPts val="0"/>
              </a:spcAft>
            </a:pPr>
            <a:r>
              <a:rPr lang="en-US" sz="1800" kern="0" dirty="0">
                <a:effectLst/>
                <a:latin typeface="Roboto" panose="02000000000000000000" pitchFamily="2" charset="0"/>
                <a:ea typeface="Roboto" panose="02000000000000000000" pitchFamily="2" charset="0"/>
                <a:cs typeface="Roboto" panose="02000000000000000000" pitchFamily="2" charset="0"/>
              </a:rPr>
              <a:t> </a:t>
            </a:r>
            <a:endParaRPr lang="en-US" sz="1800" kern="100" dirty="0">
              <a:effectLst/>
              <a:latin typeface="Roboto" panose="02000000000000000000" pitchFamily="2" charset="0"/>
              <a:ea typeface="Roboto" panose="02000000000000000000" pitchFamily="2" charset="0"/>
              <a:cs typeface="Roboto" panose="02000000000000000000" pitchFamily="2" charset="0"/>
            </a:endParaRPr>
          </a:p>
          <a:p>
            <a:pPr marL="0" marR="0" algn="just">
              <a:spcBef>
                <a:spcPts val="0"/>
              </a:spcBef>
              <a:spcAft>
                <a:spcPts val="0"/>
              </a:spcAft>
            </a:pPr>
            <a:r>
              <a:rPr lang="en-US" sz="1800" kern="0" dirty="0">
                <a:effectLst/>
                <a:latin typeface="Roboto" panose="02000000000000000000" pitchFamily="2" charset="0"/>
                <a:ea typeface="Roboto" panose="02000000000000000000" pitchFamily="2" charset="0"/>
                <a:cs typeface="Roboto" panose="02000000000000000000" pitchFamily="2" charset="0"/>
              </a:rPr>
              <a:t>Prediction accuracy of the training data and test data on the Random Forest model has a value that is not much different, it can be said that the model is very good, that is, there is no underfitting or overfitting. So the Random Forest model was chosen as the best model to predict Revenue Category.</a:t>
            </a:r>
            <a:endParaRPr lang="en-US" sz="1800" kern="100" dirty="0">
              <a:effectLst/>
              <a:latin typeface="Roboto" panose="02000000000000000000" pitchFamily="2" charset="0"/>
              <a:ea typeface="Roboto" panose="02000000000000000000" pitchFamily="2" charset="0"/>
              <a:cs typeface="Roboto" panose="02000000000000000000" pitchFamily="2" charset="0"/>
            </a:endParaRPr>
          </a:p>
          <a:p>
            <a:pPr marL="0" marR="0" algn="just">
              <a:spcBef>
                <a:spcPts val="0"/>
              </a:spcBef>
              <a:spcAft>
                <a:spcPts val="0"/>
              </a:spcAft>
            </a:pPr>
            <a:r>
              <a:rPr lang="en-US" sz="1800" kern="100" dirty="0">
                <a:effectLst/>
                <a:latin typeface="Roboto" panose="02000000000000000000" pitchFamily="2" charset="0"/>
                <a:ea typeface="Roboto" panose="02000000000000000000" pitchFamily="2" charset="0"/>
                <a:cs typeface="Roboto" panose="02000000000000000000" pitchFamily="2" charset="0"/>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962759" y="8941124"/>
            <a:ext cx="839001" cy="764539"/>
          </a:xfrm>
          <a:custGeom>
            <a:avLst/>
            <a:gdLst/>
            <a:ahLst/>
            <a:cxnLst/>
            <a:rect l="l" t="t" r="r" b="b"/>
            <a:pathLst>
              <a:path w="839001" h="764539">
                <a:moveTo>
                  <a:pt x="0" y="0"/>
                </a:moveTo>
                <a:lnTo>
                  <a:pt x="839001" y="0"/>
                </a:lnTo>
                <a:lnTo>
                  <a:pt x="839001"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5211555" y="0"/>
            <a:ext cx="6618733" cy="1039830"/>
            <a:chOff x="-471787" y="-147191"/>
            <a:chExt cx="5011627" cy="911429"/>
          </a:xfrm>
        </p:grpSpPr>
        <p:sp>
          <p:nvSpPr>
            <p:cNvPr id="9" name="Freeform 9"/>
            <p:cNvSpPr/>
            <p:nvPr/>
          </p:nvSpPr>
          <p:spPr>
            <a:xfrm>
              <a:off x="-471787" y="-147191"/>
              <a:ext cx="5011627" cy="911429"/>
            </a:xfrm>
            <a:custGeom>
              <a:avLst/>
              <a:gdLst/>
              <a:ahLst/>
              <a:cxnLst/>
              <a:rect l="l" t="t" r="r" b="b"/>
              <a:pathLst>
                <a:path w="5011627" h="911429">
                  <a:moveTo>
                    <a:pt x="0" y="0"/>
                  </a:moveTo>
                  <a:lnTo>
                    <a:pt x="5011627" y="0"/>
                  </a:lnTo>
                  <a:lnTo>
                    <a:pt x="5011627" y="911429"/>
                  </a:lnTo>
                  <a:lnTo>
                    <a:pt x="0" y="911429"/>
                  </a:lnTo>
                  <a:close/>
                </a:path>
              </a:pathLst>
            </a:custGeom>
            <a:solidFill>
              <a:srgbClr val="79AEEA"/>
            </a:solidFill>
          </p:spPr>
        </p:sp>
      </p:grpSp>
      <p:sp>
        <p:nvSpPr>
          <p:cNvPr id="10" name="TextBox 10"/>
          <p:cNvSpPr txBox="1"/>
          <p:nvPr/>
        </p:nvSpPr>
        <p:spPr>
          <a:xfrm>
            <a:off x="5475887" y="383769"/>
            <a:ext cx="6090071" cy="497205"/>
          </a:xfrm>
          <a:prstGeom prst="rect">
            <a:avLst/>
          </a:prstGeom>
        </p:spPr>
        <p:txBody>
          <a:bodyPr lIns="0" tIns="0" rIns="0" bIns="0" rtlCol="0" anchor="t">
            <a:spAutoFit/>
          </a:bodyPr>
          <a:lstStyle/>
          <a:p>
            <a:pPr algn="ctr">
              <a:lnSpc>
                <a:spcPts val="3780"/>
              </a:lnSpc>
              <a:spcBef>
                <a:spcPct val="0"/>
              </a:spcBef>
            </a:pPr>
            <a:r>
              <a:rPr lang="en-US" sz="3600" b="1" dirty="0">
                <a:solidFill>
                  <a:srgbClr val="000000"/>
                </a:solidFill>
                <a:latin typeface="Roboto Bold"/>
                <a:ea typeface="Roboto Bold"/>
                <a:cs typeface="Roboto Bold"/>
                <a:sym typeface="Roboto Bold"/>
              </a:rPr>
              <a:t>Revenue Category Prediction</a:t>
            </a:r>
          </a:p>
        </p:txBody>
      </p:sp>
      <p:pic>
        <p:nvPicPr>
          <p:cNvPr id="14" name="Picture 13" descr="A graph of different colored squares&#10;&#10;Description automatically generated">
            <a:extLst>
              <a:ext uri="{FF2B5EF4-FFF2-40B4-BE49-F238E27FC236}">
                <a16:creationId xmlns:a16="http://schemas.microsoft.com/office/drawing/2014/main" id="{E73AB29A-E5F6-59FD-47AA-1651FF589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1999104"/>
            <a:ext cx="5112193" cy="2962412"/>
          </a:xfrm>
          <a:prstGeom prst="rect">
            <a:avLst/>
          </a:prstGeom>
        </p:spPr>
      </p:pic>
      <p:pic>
        <p:nvPicPr>
          <p:cNvPr id="16" name="Picture 15" descr="A graph with different colored squares&#10;&#10;Description automatically generated">
            <a:extLst>
              <a:ext uri="{FF2B5EF4-FFF2-40B4-BE49-F238E27FC236}">
                <a16:creationId xmlns:a16="http://schemas.microsoft.com/office/drawing/2014/main" id="{F7F280EC-A0F7-068E-C94F-3B0B036074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7209" y="1888419"/>
            <a:ext cx="5706016" cy="3073097"/>
          </a:xfrm>
          <a:prstGeom prst="rect">
            <a:avLst/>
          </a:prstGeom>
        </p:spPr>
      </p:pic>
      <p:pic>
        <p:nvPicPr>
          <p:cNvPr id="18" name="Picture 17" descr="A screenshot of a phone&#10;&#10;Description automatically generated">
            <a:extLst>
              <a:ext uri="{FF2B5EF4-FFF2-40B4-BE49-F238E27FC236}">
                <a16:creationId xmlns:a16="http://schemas.microsoft.com/office/drawing/2014/main" id="{A7AF4066-8037-B6AE-13B0-C7FD5A1DEB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336" y="5523381"/>
            <a:ext cx="4156551" cy="4565201"/>
          </a:xfrm>
          <a:prstGeom prst="rect">
            <a:avLst/>
          </a:prstGeom>
        </p:spPr>
      </p:pic>
      <p:sp>
        <p:nvSpPr>
          <p:cNvPr id="20" name="TextBox 19">
            <a:extLst>
              <a:ext uri="{FF2B5EF4-FFF2-40B4-BE49-F238E27FC236}">
                <a16:creationId xmlns:a16="http://schemas.microsoft.com/office/drawing/2014/main" id="{2D01EAA3-0AA9-345F-2E27-E6BE7AD48D19}"/>
              </a:ext>
            </a:extLst>
          </p:cNvPr>
          <p:cNvSpPr txBox="1"/>
          <p:nvPr/>
        </p:nvSpPr>
        <p:spPr>
          <a:xfrm>
            <a:off x="1689491" y="1543552"/>
            <a:ext cx="4572000" cy="369332"/>
          </a:xfrm>
          <a:prstGeom prst="rect">
            <a:avLst/>
          </a:prstGeom>
          <a:noFill/>
        </p:spPr>
        <p:txBody>
          <a:bodyPr wrap="square">
            <a:spAutoFit/>
          </a:bodyPr>
          <a:lstStyle/>
          <a:p>
            <a:r>
              <a:rPr lang="en-US" sz="1800" b="1"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Customer Predicted by RFM Analysis</a:t>
            </a:r>
            <a:endParaRPr lang="en-US" b="1" dirty="0"/>
          </a:p>
        </p:txBody>
      </p:sp>
      <p:sp>
        <p:nvSpPr>
          <p:cNvPr id="21" name="TextBox 20">
            <a:extLst>
              <a:ext uri="{FF2B5EF4-FFF2-40B4-BE49-F238E27FC236}">
                <a16:creationId xmlns:a16="http://schemas.microsoft.com/office/drawing/2014/main" id="{7BC4F11F-275D-815D-DC89-5B48EC335A99}"/>
              </a:ext>
            </a:extLst>
          </p:cNvPr>
          <p:cNvSpPr txBox="1"/>
          <p:nvPr/>
        </p:nvSpPr>
        <p:spPr>
          <a:xfrm>
            <a:off x="7303128" y="1519087"/>
            <a:ext cx="6412872" cy="369332"/>
          </a:xfrm>
          <a:prstGeom prst="rect">
            <a:avLst/>
          </a:prstGeom>
          <a:noFill/>
        </p:spPr>
        <p:txBody>
          <a:bodyPr wrap="square">
            <a:spAutoFit/>
          </a:bodyPr>
          <a:lstStyle/>
          <a:p>
            <a:r>
              <a:rPr lang="en-US" sz="1800" b="1"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Customer Predicted by Random Forest Machine Learning</a:t>
            </a:r>
            <a:endParaRPr lang="en-US" b="1" dirty="0"/>
          </a:p>
        </p:txBody>
      </p:sp>
      <p:sp>
        <p:nvSpPr>
          <p:cNvPr id="23" name="TextBox 22">
            <a:extLst>
              <a:ext uri="{FF2B5EF4-FFF2-40B4-BE49-F238E27FC236}">
                <a16:creationId xmlns:a16="http://schemas.microsoft.com/office/drawing/2014/main" id="{E5EA43A0-9BA4-30EE-10C1-F5CE672DCE95}"/>
              </a:ext>
            </a:extLst>
          </p:cNvPr>
          <p:cNvSpPr txBox="1"/>
          <p:nvPr/>
        </p:nvSpPr>
        <p:spPr>
          <a:xfrm>
            <a:off x="6033903" y="5810105"/>
            <a:ext cx="11315699" cy="3416320"/>
          </a:xfrm>
          <a:prstGeom prst="rect">
            <a:avLst/>
          </a:prstGeom>
          <a:noFill/>
        </p:spPr>
        <p:txBody>
          <a:bodyPr wrap="square">
            <a:spAutoFit/>
          </a:bodyPr>
          <a:lstStyle/>
          <a:p>
            <a:pPr algn="just"/>
            <a:r>
              <a:rPr lang="en-US" b="1" i="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Model's Predictions are Extremely Close to Reality.</a:t>
            </a:r>
            <a:r>
              <a:rPr lang="en-US"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The overall shape and proportions of the two charts are nearly identical. </a:t>
            </a:r>
            <a:r>
              <a:rPr lang="en-US" sz="1800" b="0" dirty="0">
                <a:effectLst/>
                <a:latin typeface="Roboto" panose="02000000000000000000" pitchFamily="2" charset="0"/>
                <a:ea typeface="Roboto" panose="02000000000000000000" pitchFamily="2" charset="0"/>
                <a:cs typeface="Roboto" panose="02000000000000000000" pitchFamily="2" charset="0"/>
              </a:rPr>
              <a:t>it can be found that there is a transition from RFM segment to the Random Forest Prediction owned by 11 customers.</a:t>
            </a:r>
          </a:p>
          <a:p>
            <a:pPr algn="just"/>
            <a:endParaRPr lang="en-US" dirty="0">
              <a:solidFill>
                <a:srgbClr val="000000"/>
              </a:solidFill>
              <a:latin typeface="Roboto" panose="02000000000000000000" pitchFamily="2" charset="0"/>
              <a:ea typeface="Roboto" panose="02000000000000000000" pitchFamily="2" charset="0"/>
              <a:cs typeface="Roboto" panose="02000000000000000000" pitchFamily="2" charset="0"/>
            </a:endParaRPr>
          </a:p>
          <a:p>
            <a:pPr algn="just"/>
            <a:r>
              <a:rPr lang="en-US"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This visual evidence strongly supports the high accuracy score reported earlier. The model is not just accurate overall, but it is also correctly capturing the size and distribution of each distinct customer segment. </a:t>
            </a:r>
          </a:p>
          <a:p>
            <a:pPr algn="just"/>
            <a:endParaRPr lang="en-US"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algn="just"/>
            <a:r>
              <a:rPr lang="en-US"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And the Small Discrepancies Are Expected and Informative</a:t>
            </a: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No model is perfect, and these minor differences represent the ~4% error rate. The model might be misclassifying a few 'Standard' customers as 'Silver' or a few 'Premium' customers as 'Gold'. This is often due to "edge cases"—customers who are right on the borderline between two segments. For example, a customer might have just missed the spending threshold to be considered 'Premium', so the model, looking at other factors, predicts them as 'Gold'.</a:t>
            </a:r>
            <a:endParaRPr lang="en-US" dirty="0">
              <a:effectLst/>
              <a:latin typeface="Roboto" panose="02000000000000000000" pitchFamily="2" charset="0"/>
              <a:ea typeface="Roboto" panose="02000000000000000000" pitchFamily="2" charset="0"/>
              <a:cs typeface="Roboto" panose="02000000000000000000" pitchFamily="2" charset="0"/>
            </a:endParaRPr>
          </a:p>
        </p:txBody>
      </p:sp>
      <p:sp>
        <p:nvSpPr>
          <p:cNvPr id="24" name="Freeform 11">
            <a:extLst>
              <a:ext uri="{FF2B5EF4-FFF2-40B4-BE49-F238E27FC236}">
                <a16:creationId xmlns:a16="http://schemas.microsoft.com/office/drawing/2014/main" id="{8EAF7690-85B7-E1A4-3658-DE8760063201}"/>
              </a:ext>
            </a:extLst>
          </p:cNvPr>
          <p:cNvSpPr/>
          <p:nvPr/>
        </p:nvSpPr>
        <p:spPr>
          <a:xfrm>
            <a:off x="1409780" y="5086216"/>
            <a:ext cx="6618733" cy="488699"/>
          </a:xfrm>
          <a:custGeom>
            <a:avLst/>
            <a:gdLst/>
            <a:ahLst/>
            <a:cxnLst/>
            <a:rect l="l" t="t" r="r" b="b"/>
            <a:pathLst>
              <a:path w="7151693" h="581075">
                <a:moveTo>
                  <a:pt x="0" y="0"/>
                </a:moveTo>
                <a:lnTo>
                  <a:pt x="7151693" y="0"/>
                </a:lnTo>
                <a:lnTo>
                  <a:pt x="7151693" y="581075"/>
                </a:lnTo>
                <a:lnTo>
                  <a:pt x="0" y="581075"/>
                </a:lnTo>
                <a:lnTo>
                  <a:pt x="0" y="0"/>
                </a:lnTo>
                <a:close/>
              </a:path>
            </a:pathLst>
          </a:custGeom>
          <a:blipFill>
            <a:blip r:embed="rId7"/>
            <a:stretch>
              <a:fillRect/>
            </a:stretch>
          </a:blipFill>
        </p:spPr>
        <p:txBody>
          <a:bodyPr/>
          <a:lstStyle/>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37907" y="5991705"/>
            <a:ext cx="8350093" cy="4295295"/>
          </a:xfrm>
          <a:custGeom>
            <a:avLst/>
            <a:gdLst/>
            <a:ahLst/>
            <a:cxnLst/>
            <a:rect l="l" t="t" r="r" b="b"/>
            <a:pathLst>
              <a:path w="8350093" h="4295295">
                <a:moveTo>
                  <a:pt x="0" y="0"/>
                </a:moveTo>
                <a:lnTo>
                  <a:pt x="8350093" y="0"/>
                </a:lnTo>
                <a:lnTo>
                  <a:pt x="8350093" y="4295295"/>
                </a:lnTo>
                <a:lnTo>
                  <a:pt x="0" y="4295295"/>
                </a:lnTo>
                <a:lnTo>
                  <a:pt x="0" y="0"/>
                </a:lnTo>
                <a:close/>
              </a:path>
            </a:pathLst>
          </a:custGeom>
          <a:blipFill>
            <a:blip r:embed="rId2">
              <a:alphaModFix amt="70000"/>
            </a:blip>
            <a:stretch>
              <a:fillRect t="-12086" b="-12086"/>
            </a:stretch>
          </a:blipFill>
        </p:spPr>
      </p:sp>
      <p:grpSp>
        <p:nvGrpSpPr>
          <p:cNvPr id="3" name="Group 3"/>
          <p:cNvGrpSpPr/>
          <p:nvPr/>
        </p:nvGrpSpPr>
        <p:grpSpPr>
          <a:xfrm>
            <a:off x="1830297" y="2397982"/>
            <a:ext cx="14155826" cy="2953346"/>
            <a:chOff x="0" y="0"/>
            <a:chExt cx="7264530" cy="1515607"/>
          </a:xfrm>
        </p:grpSpPr>
        <p:sp>
          <p:nvSpPr>
            <p:cNvPr id="4" name="Freeform 4"/>
            <p:cNvSpPr/>
            <p:nvPr/>
          </p:nvSpPr>
          <p:spPr>
            <a:xfrm>
              <a:off x="0" y="0"/>
              <a:ext cx="7264530" cy="1515607"/>
            </a:xfrm>
            <a:custGeom>
              <a:avLst/>
              <a:gdLst/>
              <a:ahLst/>
              <a:cxnLst/>
              <a:rect l="l" t="t" r="r" b="b"/>
              <a:pathLst>
                <a:path w="7264530" h="1515607">
                  <a:moveTo>
                    <a:pt x="0" y="0"/>
                  </a:moveTo>
                  <a:lnTo>
                    <a:pt x="7264530" y="0"/>
                  </a:lnTo>
                  <a:lnTo>
                    <a:pt x="7264530" y="1515607"/>
                  </a:lnTo>
                  <a:lnTo>
                    <a:pt x="0" y="1515607"/>
                  </a:lnTo>
                  <a:close/>
                </a:path>
              </a:pathLst>
            </a:custGeom>
            <a:solidFill>
              <a:srgbClr val="79AEEA"/>
            </a:solidFill>
          </p:spPr>
        </p:sp>
      </p:grpSp>
      <p:sp>
        <p:nvSpPr>
          <p:cNvPr id="5" name="Freeform 5"/>
          <p:cNvSpPr/>
          <p:nvPr/>
        </p:nvSpPr>
        <p:spPr>
          <a:xfrm>
            <a:off x="1113541" y="1028700"/>
            <a:ext cx="716756" cy="764539"/>
          </a:xfrm>
          <a:custGeom>
            <a:avLst/>
            <a:gdLst/>
            <a:ahLst/>
            <a:cxnLst/>
            <a:rect l="l" t="t" r="r" b="b"/>
            <a:pathLst>
              <a:path w="716756" h="764539">
                <a:moveTo>
                  <a:pt x="0" y="0"/>
                </a:moveTo>
                <a:lnTo>
                  <a:pt x="716756" y="0"/>
                </a:lnTo>
                <a:lnTo>
                  <a:pt x="716756" y="764539"/>
                </a:lnTo>
                <a:lnTo>
                  <a:pt x="0" y="764539"/>
                </a:lnTo>
                <a:lnTo>
                  <a:pt x="0" y="0"/>
                </a:lnTo>
                <a:close/>
              </a:path>
            </a:pathLst>
          </a:custGeom>
          <a:blipFill>
            <a:blip r:embed="rId3"/>
            <a:stretch>
              <a:fillRect/>
            </a:stretch>
          </a:blipFill>
        </p:spPr>
      </p:sp>
      <p:sp>
        <p:nvSpPr>
          <p:cNvPr id="6" name="TextBox 6"/>
          <p:cNvSpPr txBox="1"/>
          <p:nvPr/>
        </p:nvSpPr>
        <p:spPr>
          <a:xfrm>
            <a:off x="2035111" y="2894953"/>
            <a:ext cx="13535357" cy="2819400"/>
          </a:xfrm>
          <a:prstGeom prst="rect">
            <a:avLst/>
          </a:prstGeom>
        </p:spPr>
        <p:txBody>
          <a:bodyPr lIns="0" tIns="0" rIns="0" bIns="0" rtlCol="0" anchor="t">
            <a:spAutoFit/>
          </a:bodyPr>
          <a:lstStyle/>
          <a:p>
            <a:pPr algn="ctr">
              <a:lnSpc>
                <a:spcPts val="7349"/>
              </a:lnSpc>
            </a:pPr>
            <a:r>
              <a:rPr lang="en-US" sz="5500" b="1" dirty="0">
                <a:solidFill>
                  <a:srgbClr val="000000"/>
                </a:solidFill>
                <a:latin typeface="Roboto Bold"/>
                <a:ea typeface="Roboto Bold"/>
                <a:cs typeface="Roboto Bold"/>
                <a:sym typeface="Roboto Bold"/>
              </a:rPr>
              <a:t>Cross Selling: Which Product Are </a:t>
            </a:r>
          </a:p>
          <a:p>
            <a:pPr algn="ctr">
              <a:lnSpc>
                <a:spcPts val="7349"/>
              </a:lnSpc>
            </a:pPr>
            <a:r>
              <a:rPr lang="en-US" sz="5500" b="1" dirty="0">
                <a:solidFill>
                  <a:srgbClr val="000000"/>
                </a:solidFill>
                <a:latin typeface="Roboto Bold"/>
                <a:ea typeface="Roboto Bold"/>
                <a:cs typeface="Roboto Bold"/>
                <a:sym typeface="Roboto Bold"/>
              </a:rPr>
              <a:t>Selling Together ?</a:t>
            </a:r>
          </a:p>
          <a:p>
            <a:pPr algn="l">
              <a:lnSpc>
                <a:spcPts val="7349"/>
              </a:lnSpc>
            </a:pPr>
            <a:endParaRPr lang="en-US" sz="6999" b="1" dirty="0">
              <a:solidFill>
                <a:srgbClr val="000000"/>
              </a:solidFill>
              <a:latin typeface="Roboto Bold"/>
              <a:ea typeface="Roboto Bold"/>
              <a:cs typeface="Roboto Bold"/>
              <a:sym typeface="Roboto 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962759" y="8941124"/>
            <a:ext cx="839001" cy="764539"/>
          </a:xfrm>
          <a:custGeom>
            <a:avLst/>
            <a:gdLst/>
            <a:ahLst/>
            <a:cxnLst/>
            <a:rect l="l" t="t" r="r" b="b"/>
            <a:pathLst>
              <a:path w="839001" h="764539">
                <a:moveTo>
                  <a:pt x="0" y="0"/>
                </a:moveTo>
                <a:lnTo>
                  <a:pt x="839001" y="0"/>
                </a:lnTo>
                <a:lnTo>
                  <a:pt x="839001"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4245335" y="-37649"/>
            <a:ext cx="10379337" cy="1066349"/>
            <a:chOff x="-1369422" y="0"/>
            <a:chExt cx="7859112" cy="807427"/>
          </a:xfrm>
        </p:grpSpPr>
        <p:sp>
          <p:nvSpPr>
            <p:cNvPr id="9" name="Freeform 9"/>
            <p:cNvSpPr/>
            <p:nvPr/>
          </p:nvSpPr>
          <p:spPr>
            <a:xfrm>
              <a:off x="-1369422" y="0"/>
              <a:ext cx="7859112" cy="807427"/>
            </a:xfrm>
            <a:custGeom>
              <a:avLst/>
              <a:gdLst/>
              <a:ahLst/>
              <a:cxnLst/>
              <a:rect l="l" t="t" r="r" b="b"/>
              <a:pathLst>
                <a:path w="5011627" h="911429">
                  <a:moveTo>
                    <a:pt x="0" y="0"/>
                  </a:moveTo>
                  <a:lnTo>
                    <a:pt x="5011627" y="0"/>
                  </a:lnTo>
                  <a:lnTo>
                    <a:pt x="5011627" y="911429"/>
                  </a:lnTo>
                  <a:lnTo>
                    <a:pt x="0" y="911429"/>
                  </a:lnTo>
                  <a:close/>
                </a:path>
              </a:pathLst>
            </a:custGeom>
            <a:solidFill>
              <a:srgbClr val="79AEEA"/>
            </a:solidFill>
          </p:spPr>
        </p:sp>
      </p:grpSp>
      <p:sp>
        <p:nvSpPr>
          <p:cNvPr id="10" name="Freeform 10"/>
          <p:cNvSpPr/>
          <p:nvPr/>
        </p:nvSpPr>
        <p:spPr>
          <a:xfrm>
            <a:off x="3733800" y="1778642"/>
            <a:ext cx="10379336" cy="2983858"/>
          </a:xfrm>
          <a:custGeom>
            <a:avLst/>
            <a:gdLst/>
            <a:ahLst/>
            <a:cxnLst/>
            <a:rect l="l" t="t" r="r" b="b"/>
            <a:pathLst>
              <a:path w="9347346" h="2406942">
                <a:moveTo>
                  <a:pt x="0" y="0"/>
                </a:moveTo>
                <a:lnTo>
                  <a:pt x="9347346" y="0"/>
                </a:lnTo>
                <a:lnTo>
                  <a:pt x="9347346" y="2406941"/>
                </a:lnTo>
                <a:lnTo>
                  <a:pt x="0" y="2406941"/>
                </a:lnTo>
                <a:lnTo>
                  <a:pt x="0" y="0"/>
                </a:lnTo>
                <a:close/>
              </a:path>
            </a:pathLst>
          </a:custGeom>
          <a:blipFill>
            <a:blip r:embed="rId4"/>
            <a:stretch>
              <a:fillRect/>
            </a:stretch>
          </a:blipFill>
        </p:spPr>
      </p:sp>
      <p:sp>
        <p:nvSpPr>
          <p:cNvPr id="11" name="TextBox 11"/>
          <p:cNvSpPr txBox="1"/>
          <p:nvPr/>
        </p:nvSpPr>
        <p:spPr>
          <a:xfrm>
            <a:off x="4245335" y="277032"/>
            <a:ext cx="10379336" cy="487313"/>
          </a:xfrm>
          <a:prstGeom prst="rect">
            <a:avLst/>
          </a:prstGeom>
        </p:spPr>
        <p:txBody>
          <a:bodyPr wrap="square" lIns="0" tIns="0" rIns="0" bIns="0" rtlCol="0" anchor="t">
            <a:spAutoFit/>
          </a:bodyPr>
          <a:lstStyle/>
          <a:p>
            <a:pPr algn="ctr">
              <a:lnSpc>
                <a:spcPts val="3780"/>
              </a:lnSpc>
              <a:spcBef>
                <a:spcPct val="0"/>
              </a:spcBef>
            </a:pPr>
            <a:r>
              <a:rPr lang="en-US" sz="3300" b="1" dirty="0">
                <a:solidFill>
                  <a:srgbClr val="000000"/>
                </a:solidFill>
                <a:latin typeface="Roboto Bold"/>
                <a:ea typeface="Roboto Bold"/>
                <a:cs typeface="Roboto Bold"/>
                <a:sym typeface="Roboto Bold"/>
              </a:rPr>
              <a:t>Cross Selling: Which Product Are Selling Together ? </a:t>
            </a:r>
          </a:p>
        </p:txBody>
      </p:sp>
      <p:sp>
        <p:nvSpPr>
          <p:cNvPr id="12" name="TextBox 12"/>
          <p:cNvSpPr txBox="1"/>
          <p:nvPr/>
        </p:nvSpPr>
        <p:spPr>
          <a:xfrm>
            <a:off x="2133600" y="5524500"/>
            <a:ext cx="13196808" cy="3600986"/>
          </a:xfrm>
          <a:prstGeom prst="rect">
            <a:avLst/>
          </a:prstGeom>
        </p:spPr>
        <p:txBody>
          <a:bodyPr lIns="0" tIns="0" rIns="0" bIns="0" rtlCol="0" anchor="t">
            <a:spAutoFit/>
          </a:bodyPr>
          <a:lstStyle/>
          <a:p>
            <a:pPr marL="0" marR="0" algn="just">
              <a:spcBef>
                <a:spcPts val="0"/>
              </a:spcBef>
              <a:spcAft>
                <a:spcPts val="0"/>
              </a:spcAft>
            </a:pPr>
            <a:r>
              <a:rPr lang="en-US" sz="1800" dirty="0">
                <a:effectLst/>
                <a:latin typeface="Roboto" panose="02000000000000000000" pitchFamily="2" charset="0"/>
                <a:ea typeface="Roboto" panose="02000000000000000000" pitchFamily="2" charset="0"/>
                <a:cs typeface="Roboto" panose="02000000000000000000" pitchFamily="2" charset="0"/>
              </a:rPr>
              <a:t>The </a:t>
            </a:r>
            <a:r>
              <a:rPr lang="en-US" sz="1800" dirty="0" err="1">
                <a:effectLst/>
                <a:latin typeface="Roboto" panose="02000000000000000000" pitchFamily="2" charset="0"/>
                <a:ea typeface="Roboto" panose="02000000000000000000" pitchFamily="2" charset="0"/>
                <a:cs typeface="Roboto" panose="02000000000000000000" pitchFamily="2" charset="0"/>
              </a:rPr>
              <a:t>Apriori</a:t>
            </a:r>
            <a:r>
              <a:rPr lang="en-US" sz="1800" dirty="0">
                <a:effectLst/>
                <a:latin typeface="Roboto" panose="02000000000000000000" pitchFamily="2" charset="0"/>
                <a:ea typeface="Roboto" panose="02000000000000000000" pitchFamily="2" charset="0"/>
                <a:cs typeface="Roboto" panose="02000000000000000000" pitchFamily="2" charset="0"/>
              </a:rPr>
              <a:t> algorithm is a popular algorithm for association rule mining in data mining and is commonly used in market basket analysis. Market basket analysis involves discovering associations between products or items based on customers' purchase patterns </a:t>
            </a:r>
          </a:p>
          <a:p>
            <a:pPr marL="0" marR="0" algn="just">
              <a:spcBef>
                <a:spcPts val="0"/>
              </a:spcBef>
              <a:spcAft>
                <a:spcPts val="0"/>
              </a:spcAft>
            </a:pPr>
            <a:endParaRPr lang="en-US" sz="18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just">
              <a:spcBef>
                <a:spcPts val="0"/>
              </a:spcBef>
              <a:spcAft>
                <a:spcPts val="0"/>
              </a:spcAft>
              <a:buFont typeface="Symbol" pitchFamily="2" charset="2"/>
              <a:buChar char=""/>
            </a:pPr>
            <a:r>
              <a:rPr lang="en-US" sz="1800" b="1" dirty="0">
                <a:effectLst/>
                <a:latin typeface="Roboto" panose="02000000000000000000" pitchFamily="2" charset="0"/>
                <a:ea typeface="Roboto" panose="02000000000000000000" pitchFamily="2" charset="0"/>
                <a:cs typeface="Roboto" panose="02000000000000000000" pitchFamily="2" charset="0"/>
              </a:rPr>
              <a:t>Support:</a:t>
            </a:r>
            <a:r>
              <a:rPr lang="en-US" sz="1800" dirty="0">
                <a:effectLst/>
                <a:latin typeface="Roboto" panose="02000000000000000000" pitchFamily="2" charset="0"/>
                <a:ea typeface="Roboto" panose="02000000000000000000" pitchFamily="2" charset="0"/>
                <a:cs typeface="Roboto" panose="02000000000000000000" pitchFamily="2" charset="0"/>
              </a:rPr>
              <a:t> The support of an itemset is the proportion of transactions in the dataset that contain the itemset. It helps identify the most frequent </a:t>
            </a:r>
            <a:r>
              <a:rPr lang="en-US" sz="1800" dirty="0" err="1">
                <a:effectLst/>
                <a:latin typeface="Roboto" panose="02000000000000000000" pitchFamily="2" charset="0"/>
                <a:ea typeface="Roboto" panose="02000000000000000000" pitchFamily="2" charset="0"/>
                <a:cs typeface="Roboto" panose="02000000000000000000" pitchFamily="2" charset="0"/>
              </a:rPr>
              <a:t>itemsets</a:t>
            </a:r>
            <a:r>
              <a:rPr lang="en-US" sz="1800" dirty="0">
                <a:effectLst/>
                <a:latin typeface="Roboto" panose="02000000000000000000" pitchFamily="2" charset="0"/>
                <a:ea typeface="Roboto" panose="02000000000000000000" pitchFamily="2" charset="0"/>
                <a:cs typeface="Roboto" panose="02000000000000000000" pitchFamily="2" charset="0"/>
              </a:rPr>
              <a:t>. </a:t>
            </a:r>
          </a:p>
          <a:p>
            <a:pPr marL="342900" marR="0" lvl="0" indent="-342900" algn="just">
              <a:spcBef>
                <a:spcPts val="0"/>
              </a:spcBef>
              <a:spcAft>
                <a:spcPts val="0"/>
              </a:spcAft>
              <a:buFont typeface="Symbol" pitchFamily="2" charset="2"/>
              <a:buChar char=""/>
            </a:pPr>
            <a:endParaRPr lang="en-US" sz="18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just">
              <a:spcBef>
                <a:spcPts val="0"/>
              </a:spcBef>
              <a:spcAft>
                <a:spcPts val="0"/>
              </a:spcAft>
              <a:buFont typeface="Symbol" pitchFamily="2" charset="2"/>
              <a:buChar char=""/>
            </a:pPr>
            <a:r>
              <a:rPr lang="en-US" sz="1800" b="1" dirty="0">
                <a:effectLst/>
                <a:latin typeface="Roboto" panose="02000000000000000000" pitchFamily="2" charset="0"/>
                <a:ea typeface="Roboto" panose="02000000000000000000" pitchFamily="2" charset="0"/>
                <a:cs typeface="Roboto" panose="02000000000000000000" pitchFamily="2" charset="0"/>
              </a:rPr>
              <a:t>Confidence:</a:t>
            </a:r>
            <a:r>
              <a:rPr lang="en-US" sz="1800" dirty="0">
                <a:effectLst/>
                <a:latin typeface="Roboto" panose="02000000000000000000" pitchFamily="2" charset="0"/>
                <a:ea typeface="Roboto" panose="02000000000000000000" pitchFamily="2" charset="0"/>
                <a:cs typeface="Roboto" panose="02000000000000000000" pitchFamily="2" charset="0"/>
              </a:rPr>
              <a:t> Confidence measures the likelihood that an association rule is true. It is the ratio of the support of the combined itemset to the support of the antecedent (left-hand side) itemset. </a:t>
            </a:r>
          </a:p>
          <a:p>
            <a:pPr marR="0" lvl="0" algn="just">
              <a:spcBef>
                <a:spcPts val="0"/>
              </a:spcBef>
              <a:spcAft>
                <a:spcPts val="0"/>
              </a:spcAft>
            </a:pPr>
            <a:endParaRPr lang="en-US" sz="18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just">
              <a:spcBef>
                <a:spcPts val="0"/>
              </a:spcBef>
              <a:spcAft>
                <a:spcPts val="0"/>
              </a:spcAft>
              <a:buFont typeface="Symbol" pitchFamily="2" charset="2"/>
              <a:buChar char=""/>
            </a:pPr>
            <a:r>
              <a:rPr lang="en-US" sz="1800" b="1" dirty="0">
                <a:effectLst/>
                <a:latin typeface="Roboto" panose="02000000000000000000" pitchFamily="2" charset="0"/>
                <a:ea typeface="Roboto" panose="02000000000000000000" pitchFamily="2" charset="0"/>
                <a:cs typeface="Roboto" panose="02000000000000000000" pitchFamily="2" charset="0"/>
              </a:rPr>
              <a:t>Lift:</a:t>
            </a:r>
            <a:r>
              <a:rPr lang="en-US" sz="1800" dirty="0">
                <a:effectLst/>
                <a:latin typeface="Roboto" panose="02000000000000000000" pitchFamily="2" charset="0"/>
                <a:ea typeface="Roboto" panose="02000000000000000000" pitchFamily="2" charset="0"/>
                <a:cs typeface="Roboto" panose="02000000000000000000" pitchFamily="2" charset="0"/>
              </a:rPr>
              <a:t> Lift is a measure of how much more likely items are purchased together compared to what would be expected based on their individual support. A lift greater than 1 indicates a positive correlation between items. </a:t>
            </a:r>
          </a:p>
          <a:p>
            <a:pPr marL="0" marR="0" algn="just">
              <a:spcBef>
                <a:spcPts val="0"/>
              </a:spcBef>
              <a:spcAft>
                <a:spcPts val="0"/>
              </a:spcAft>
            </a:pPr>
            <a:r>
              <a:rPr lang="en-US" sz="1800" dirty="0">
                <a:effectLst/>
                <a:latin typeface="Roboto" panose="02000000000000000000" pitchFamily="2" charset="0"/>
                <a:ea typeface="Roboto" panose="02000000000000000000" pitchFamily="2" charset="0"/>
                <a:cs typeface="Roboto" panose="02000000000000000000" pitchFamily="2" charset="0"/>
              </a:rPr>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962759" y="8941124"/>
            <a:ext cx="839001" cy="764539"/>
          </a:xfrm>
          <a:custGeom>
            <a:avLst/>
            <a:gdLst/>
            <a:ahLst/>
            <a:cxnLst/>
            <a:rect l="l" t="t" r="r" b="b"/>
            <a:pathLst>
              <a:path w="839001" h="764539">
                <a:moveTo>
                  <a:pt x="0" y="0"/>
                </a:moveTo>
                <a:lnTo>
                  <a:pt x="839001" y="0"/>
                </a:lnTo>
                <a:lnTo>
                  <a:pt x="839001"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4756110" y="0"/>
            <a:ext cx="9512439" cy="876300"/>
            <a:chOff x="-982669" y="0"/>
            <a:chExt cx="7202707" cy="663524"/>
          </a:xfrm>
        </p:grpSpPr>
        <p:sp>
          <p:nvSpPr>
            <p:cNvPr id="9" name="Freeform 9"/>
            <p:cNvSpPr/>
            <p:nvPr/>
          </p:nvSpPr>
          <p:spPr>
            <a:xfrm>
              <a:off x="-982669" y="0"/>
              <a:ext cx="7202707" cy="663524"/>
            </a:xfrm>
            <a:custGeom>
              <a:avLst/>
              <a:gdLst/>
              <a:ahLst/>
              <a:cxnLst/>
              <a:rect l="l" t="t" r="r" b="b"/>
              <a:pathLst>
                <a:path w="5011627" h="911429">
                  <a:moveTo>
                    <a:pt x="0" y="0"/>
                  </a:moveTo>
                  <a:lnTo>
                    <a:pt x="5011627" y="0"/>
                  </a:lnTo>
                  <a:lnTo>
                    <a:pt x="5011627" y="911429"/>
                  </a:lnTo>
                  <a:lnTo>
                    <a:pt x="0" y="911429"/>
                  </a:lnTo>
                  <a:close/>
                </a:path>
              </a:pathLst>
            </a:custGeom>
            <a:solidFill>
              <a:srgbClr val="79AEEA"/>
            </a:solidFill>
          </p:spPr>
          <p:txBody>
            <a:bodyPr/>
            <a:lstStyle/>
            <a:p>
              <a:endParaRPr lang="en-US" dirty="0"/>
            </a:p>
          </p:txBody>
        </p:sp>
      </p:grpSp>
      <p:sp>
        <p:nvSpPr>
          <p:cNvPr id="10" name="Freeform 10"/>
          <p:cNvSpPr/>
          <p:nvPr/>
        </p:nvSpPr>
        <p:spPr>
          <a:xfrm>
            <a:off x="491014" y="1482063"/>
            <a:ext cx="7255846" cy="3342064"/>
          </a:xfrm>
          <a:custGeom>
            <a:avLst/>
            <a:gdLst/>
            <a:ahLst/>
            <a:cxnLst/>
            <a:rect l="l" t="t" r="r" b="b"/>
            <a:pathLst>
              <a:path w="6706981" h="3143897">
                <a:moveTo>
                  <a:pt x="0" y="0"/>
                </a:moveTo>
                <a:lnTo>
                  <a:pt x="6706981" y="0"/>
                </a:lnTo>
                <a:lnTo>
                  <a:pt x="6706981" y="3143898"/>
                </a:lnTo>
                <a:lnTo>
                  <a:pt x="0" y="3143898"/>
                </a:lnTo>
                <a:lnTo>
                  <a:pt x="0" y="0"/>
                </a:lnTo>
                <a:close/>
              </a:path>
            </a:pathLst>
          </a:custGeom>
          <a:blipFill>
            <a:blip r:embed="rId4"/>
            <a:stretch>
              <a:fillRect/>
            </a:stretch>
          </a:blipFill>
        </p:spPr>
      </p:sp>
      <p:sp>
        <p:nvSpPr>
          <p:cNvPr id="11" name="Freeform 11"/>
          <p:cNvSpPr/>
          <p:nvPr/>
        </p:nvSpPr>
        <p:spPr>
          <a:xfrm>
            <a:off x="8001000" y="1431678"/>
            <a:ext cx="8255140" cy="3657600"/>
          </a:xfrm>
          <a:custGeom>
            <a:avLst/>
            <a:gdLst/>
            <a:ahLst/>
            <a:cxnLst/>
            <a:rect l="l" t="t" r="r" b="b"/>
            <a:pathLst>
              <a:path w="7791912" h="3545320">
                <a:moveTo>
                  <a:pt x="0" y="0"/>
                </a:moveTo>
                <a:lnTo>
                  <a:pt x="7791913" y="0"/>
                </a:lnTo>
                <a:lnTo>
                  <a:pt x="7791913" y="3545320"/>
                </a:lnTo>
                <a:lnTo>
                  <a:pt x="0" y="3545320"/>
                </a:lnTo>
                <a:lnTo>
                  <a:pt x="0" y="0"/>
                </a:lnTo>
                <a:close/>
              </a:path>
            </a:pathLst>
          </a:custGeom>
          <a:blipFill>
            <a:blip r:embed="rId5"/>
            <a:stretch>
              <a:fillRect/>
            </a:stretch>
          </a:blipFill>
        </p:spPr>
      </p:sp>
      <p:sp>
        <p:nvSpPr>
          <p:cNvPr id="12" name="Freeform 12"/>
          <p:cNvSpPr/>
          <p:nvPr/>
        </p:nvSpPr>
        <p:spPr>
          <a:xfrm>
            <a:off x="586718" y="5277490"/>
            <a:ext cx="7064438" cy="3748372"/>
          </a:xfrm>
          <a:custGeom>
            <a:avLst/>
            <a:gdLst/>
            <a:ahLst/>
            <a:cxnLst/>
            <a:rect l="l" t="t" r="r" b="b"/>
            <a:pathLst>
              <a:path w="6324167" h="2980264">
                <a:moveTo>
                  <a:pt x="0" y="0"/>
                </a:moveTo>
                <a:lnTo>
                  <a:pt x="6324167" y="0"/>
                </a:lnTo>
                <a:lnTo>
                  <a:pt x="6324167" y="2980264"/>
                </a:lnTo>
                <a:lnTo>
                  <a:pt x="0" y="2980264"/>
                </a:lnTo>
                <a:lnTo>
                  <a:pt x="0" y="0"/>
                </a:lnTo>
                <a:close/>
              </a:path>
            </a:pathLst>
          </a:custGeom>
          <a:blipFill>
            <a:blip r:embed="rId6"/>
            <a:stretch>
              <a:fillRect/>
            </a:stretch>
          </a:blipFill>
        </p:spPr>
        <p:txBody>
          <a:bodyPr/>
          <a:lstStyle/>
          <a:p>
            <a:endParaRPr lang="en-US" dirty="0"/>
          </a:p>
        </p:txBody>
      </p:sp>
      <p:sp>
        <p:nvSpPr>
          <p:cNvPr id="13" name="TextBox 13"/>
          <p:cNvSpPr txBox="1"/>
          <p:nvPr/>
        </p:nvSpPr>
        <p:spPr>
          <a:xfrm>
            <a:off x="4584777" y="172515"/>
            <a:ext cx="9683772" cy="410369"/>
          </a:xfrm>
          <a:prstGeom prst="rect">
            <a:avLst/>
          </a:prstGeom>
        </p:spPr>
        <p:txBody>
          <a:bodyPr wrap="square" lIns="0" tIns="0" rIns="0" bIns="0" rtlCol="0" anchor="t">
            <a:spAutoFit/>
          </a:bodyPr>
          <a:lstStyle/>
          <a:p>
            <a:pPr algn="ctr">
              <a:lnSpc>
                <a:spcPts val="3150"/>
              </a:lnSpc>
              <a:spcBef>
                <a:spcPct val="0"/>
              </a:spcBef>
            </a:pPr>
            <a:r>
              <a:rPr lang="en-US" sz="3000" b="1" dirty="0">
                <a:solidFill>
                  <a:srgbClr val="000000"/>
                </a:solidFill>
                <a:latin typeface="Roboto Bold"/>
                <a:ea typeface="Roboto Bold"/>
                <a:cs typeface="Roboto Bold"/>
                <a:sym typeface="Roboto Bold"/>
              </a:rPr>
              <a:t>Cross Selling: Which Product Are Selling Together ? </a:t>
            </a:r>
          </a:p>
        </p:txBody>
      </p:sp>
      <p:sp>
        <p:nvSpPr>
          <p:cNvPr id="18" name="TextBox 17">
            <a:extLst>
              <a:ext uri="{FF2B5EF4-FFF2-40B4-BE49-F238E27FC236}">
                <a16:creationId xmlns:a16="http://schemas.microsoft.com/office/drawing/2014/main" id="{1AA793A3-DB5E-E71F-60DB-C629EE32B27A}"/>
              </a:ext>
            </a:extLst>
          </p:cNvPr>
          <p:cNvSpPr txBox="1"/>
          <p:nvPr/>
        </p:nvSpPr>
        <p:spPr>
          <a:xfrm>
            <a:off x="8001000" y="5439002"/>
            <a:ext cx="9144000" cy="3416320"/>
          </a:xfrm>
          <a:prstGeom prst="rect">
            <a:avLst/>
          </a:prstGeom>
          <a:noFill/>
        </p:spPr>
        <p:txBody>
          <a:bodyPr wrap="square">
            <a:spAutoFit/>
          </a:bodyPr>
          <a:lstStyle/>
          <a:p>
            <a:pPr algn="just"/>
            <a:r>
              <a:rPr lang="en-US" sz="1800" b="0" dirty="0">
                <a:effectLst/>
                <a:latin typeface="Roboto" panose="02000000000000000000" pitchFamily="2" charset="0"/>
                <a:ea typeface="Roboto" panose="02000000000000000000" pitchFamily="2" charset="0"/>
                <a:cs typeface="Roboto" panose="02000000000000000000" pitchFamily="2" charset="0"/>
              </a:rPr>
              <a:t>When viewed from Confidence, Office and Lifestyle Category Products have the highest Confidence value so they can be recommended as Bundle Products. When viewed from Lift, Lifestyle and Drinkware Category Products have the highest Lift value so they can be recommended as Bundle Products.</a:t>
            </a:r>
          </a:p>
          <a:p>
            <a:pPr algn="just"/>
            <a:endParaRPr lang="en-US" sz="1800" b="0" dirty="0">
              <a:effectLst/>
              <a:latin typeface="Roboto" panose="02000000000000000000" pitchFamily="2" charset="0"/>
              <a:ea typeface="Roboto" panose="02000000000000000000" pitchFamily="2" charset="0"/>
              <a:cs typeface="Roboto" panose="02000000000000000000" pitchFamily="2" charset="0"/>
            </a:endParaRPr>
          </a:p>
          <a:p>
            <a:pPr algn="just"/>
            <a:r>
              <a:rPr lang="en-US" sz="1800" b="0" dirty="0">
                <a:effectLst/>
                <a:latin typeface="Roboto" panose="02000000000000000000" pitchFamily="2" charset="0"/>
                <a:ea typeface="Roboto" panose="02000000000000000000" pitchFamily="2" charset="0"/>
                <a:cs typeface="Roboto" panose="02000000000000000000" pitchFamily="2" charset="0"/>
              </a:rPr>
              <a:t>When viewed from Support, Apparel and Office Category Products can be recommended as Bundle Products because they have the highest Lift value. Which one can be recommended as a Bundle Product? it all depends on what value is the focus (whether from the Lift, Support or Confidence value). </a:t>
            </a:r>
          </a:p>
          <a:p>
            <a:pPr algn="just"/>
            <a:endParaRPr lang="en-US" sz="1800" b="0" dirty="0">
              <a:effectLst/>
              <a:latin typeface="Roboto" panose="02000000000000000000" pitchFamily="2" charset="0"/>
              <a:ea typeface="Roboto" panose="02000000000000000000" pitchFamily="2" charset="0"/>
              <a:cs typeface="Roboto" panose="02000000000000000000" pitchFamily="2" charset="0"/>
            </a:endParaRPr>
          </a:p>
          <a:p>
            <a:pPr algn="just"/>
            <a:r>
              <a:rPr lang="en-US" sz="1800" b="0" dirty="0">
                <a:effectLst/>
                <a:latin typeface="Roboto" panose="02000000000000000000" pitchFamily="2" charset="0"/>
                <a:ea typeface="Roboto" panose="02000000000000000000" pitchFamily="2" charset="0"/>
                <a:cs typeface="Roboto" panose="02000000000000000000" pitchFamily="2" charset="0"/>
              </a:rPr>
              <a:t>In addition, it can be seen from how the Sales effectiveness of each recommended Product Category and the right moment to launch the Bundle Product. </a:t>
            </a:r>
            <a:endParaRPr lang="en-US" dirty="0">
              <a:effectLst/>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37907" y="5991705"/>
            <a:ext cx="8350093" cy="4295295"/>
          </a:xfrm>
          <a:custGeom>
            <a:avLst/>
            <a:gdLst/>
            <a:ahLst/>
            <a:cxnLst/>
            <a:rect l="l" t="t" r="r" b="b"/>
            <a:pathLst>
              <a:path w="8350093" h="4295295">
                <a:moveTo>
                  <a:pt x="0" y="0"/>
                </a:moveTo>
                <a:lnTo>
                  <a:pt x="8350093" y="0"/>
                </a:lnTo>
                <a:lnTo>
                  <a:pt x="8350093" y="4295295"/>
                </a:lnTo>
                <a:lnTo>
                  <a:pt x="0" y="4295295"/>
                </a:lnTo>
                <a:lnTo>
                  <a:pt x="0" y="0"/>
                </a:lnTo>
                <a:close/>
              </a:path>
            </a:pathLst>
          </a:custGeom>
          <a:blipFill>
            <a:blip r:embed="rId2">
              <a:alphaModFix amt="77000"/>
            </a:blip>
            <a:stretch>
              <a:fillRect t="-12086" b="-12086"/>
            </a:stretch>
          </a:blipFill>
        </p:spPr>
      </p:sp>
      <p:grpSp>
        <p:nvGrpSpPr>
          <p:cNvPr id="3" name="Group 3"/>
          <p:cNvGrpSpPr/>
          <p:nvPr/>
        </p:nvGrpSpPr>
        <p:grpSpPr>
          <a:xfrm>
            <a:off x="2326087" y="2474391"/>
            <a:ext cx="12266703" cy="1965493"/>
            <a:chOff x="0" y="0"/>
            <a:chExt cx="6967327" cy="935571"/>
          </a:xfrm>
        </p:grpSpPr>
        <p:sp>
          <p:nvSpPr>
            <p:cNvPr id="4" name="Freeform 4"/>
            <p:cNvSpPr/>
            <p:nvPr/>
          </p:nvSpPr>
          <p:spPr>
            <a:xfrm>
              <a:off x="0" y="0"/>
              <a:ext cx="6967327" cy="935571"/>
            </a:xfrm>
            <a:custGeom>
              <a:avLst/>
              <a:gdLst/>
              <a:ahLst/>
              <a:cxnLst/>
              <a:rect l="l" t="t" r="r" b="b"/>
              <a:pathLst>
                <a:path w="6967327" h="935571">
                  <a:moveTo>
                    <a:pt x="0" y="0"/>
                  </a:moveTo>
                  <a:lnTo>
                    <a:pt x="6967327" y="0"/>
                  </a:lnTo>
                  <a:lnTo>
                    <a:pt x="6967327" y="935571"/>
                  </a:lnTo>
                  <a:lnTo>
                    <a:pt x="0" y="935571"/>
                  </a:lnTo>
                  <a:close/>
                </a:path>
              </a:pathLst>
            </a:custGeom>
            <a:solidFill>
              <a:srgbClr val="79AEEA"/>
            </a:solidFill>
          </p:spPr>
          <p:txBody>
            <a:bodyPr/>
            <a:lstStyle/>
            <a:p>
              <a:endParaRPr lang="en-US" dirty="0"/>
            </a:p>
          </p:txBody>
        </p:sp>
      </p:grpSp>
      <p:sp>
        <p:nvSpPr>
          <p:cNvPr id="5" name="Freeform 5"/>
          <p:cNvSpPr/>
          <p:nvPr/>
        </p:nvSpPr>
        <p:spPr>
          <a:xfrm>
            <a:off x="1113541" y="1028700"/>
            <a:ext cx="716756" cy="764539"/>
          </a:xfrm>
          <a:custGeom>
            <a:avLst/>
            <a:gdLst/>
            <a:ahLst/>
            <a:cxnLst/>
            <a:rect l="l" t="t" r="r" b="b"/>
            <a:pathLst>
              <a:path w="716756" h="764539">
                <a:moveTo>
                  <a:pt x="0" y="0"/>
                </a:moveTo>
                <a:lnTo>
                  <a:pt x="716756" y="0"/>
                </a:lnTo>
                <a:lnTo>
                  <a:pt x="716756" y="764539"/>
                </a:lnTo>
                <a:lnTo>
                  <a:pt x="0" y="764539"/>
                </a:lnTo>
                <a:lnTo>
                  <a:pt x="0" y="0"/>
                </a:lnTo>
                <a:close/>
              </a:path>
            </a:pathLst>
          </a:custGeom>
          <a:blipFill>
            <a:blip r:embed="rId3"/>
            <a:stretch>
              <a:fillRect/>
            </a:stretch>
          </a:blipFill>
        </p:spPr>
      </p:sp>
      <p:sp>
        <p:nvSpPr>
          <p:cNvPr id="6" name="TextBox 6"/>
          <p:cNvSpPr txBox="1"/>
          <p:nvPr/>
        </p:nvSpPr>
        <p:spPr>
          <a:xfrm>
            <a:off x="2786875" y="3009900"/>
            <a:ext cx="11345128" cy="894476"/>
          </a:xfrm>
          <a:prstGeom prst="rect">
            <a:avLst/>
          </a:prstGeom>
        </p:spPr>
        <p:txBody>
          <a:bodyPr wrap="square" lIns="0" tIns="0" rIns="0" bIns="0" rtlCol="0" anchor="t">
            <a:spAutoFit/>
          </a:bodyPr>
          <a:lstStyle/>
          <a:p>
            <a:pPr algn="ctr">
              <a:lnSpc>
                <a:spcPts val="7349"/>
              </a:lnSpc>
            </a:pPr>
            <a:r>
              <a:rPr lang="en-US" sz="6000" b="1" dirty="0">
                <a:solidFill>
                  <a:srgbClr val="000000"/>
                </a:solidFill>
                <a:latin typeface="Roboto Bold"/>
                <a:ea typeface="Roboto Bold"/>
                <a:cs typeface="Roboto Bold"/>
                <a:sym typeface="Roboto Bold"/>
              </a:rPr>
              <a:t>Next Purchase Days Prediction</a:t>
            </a:r>
          </a:p>
        </p:txBody>
      </p:sp>
      <p:grpSp>
        <p:nvGrpSpPr>
          <p:cNvPr id="7" name="Group 7"/>
          <p:cNvGrpSpPr/>
          <p:nvPr/>
        </p:nvGrpSpPr>
        <p:grpSpPr>
          <a:xfrm>
            <a:off x="0" y="0"/>
            <a:ext cx="336144" cy="336144"/>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9" name="Group 9"/>
          <p:cNvGrpSpPr/>
          <p:nvPr/>
        </p:nvGrpSpPr>
        <p:grpSpPr>
          <a:xfrm>
            <a:off x="336144" y="336144"/>
            <a:ext cx="692556" cy="692556"/>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18446" y="1084861"/>
            <a:ext cx="2969263" cy="557530"/>
          </a:xfrm>
          <a:prstGeom prst="rect">
            <a:avLst/>
          </a:prstGeom>
        </p:spPr>
        <p:txBody>
          <a:bodyPr lIns="0" tIns="0" rIns="0" bIns="0" rtlCol="0" anchor="t">
            <a:spAutoFit/>
          </a:bodyPr>
          <a:lstStyle/>
          <a:p>
            <a:pPr algn="ctr">
              <a:lnSpc>
                <a:spcPts val="4639"/>
              </a:lnSpc>
            </a:pPr>
            <a:r>
              <a:rPr lang="en-US" sz="2899" b="1" u="sng" spc="57">
                <a:solidFill>
                  <a:srgbClr val="FFFFFF"/>
                </a:solidFill>
                <a:latin typeface="Roboto Bold"/>
                <a:ea typeface="Roboto Bold"/>
                <a:cs typeface="Roboto Bold"/>
                <a:sym typeface="Roboto Bold"/>
              </a:rPr>
              <a:t>OUR STRATEGY</a:t>
            </a:r>
          </a:p>
        </p:txBody>
      </p:sp>
      <p:pic>
        <p:nvPicPr>
          <p:cNvPr id="124" name="Picture 123" descr="A diagram of datasets&#10;&#10;Description automatically generated with medium confidence">
            <a:extLst>
              <a:ext uri="{FF2B5EF4-FFF2-40B4-BE49-F238E27FC236}">
                <a16:creationId xmlns:a16="http://schemas.microsoft.com/office/drawing/2014/main" id="{332F8CAE-23B3-60EC-58A4-4D99E821A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800100"/>
            <a:ext cx="16566074" cy="901070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962759" y="8941124"/>
            <a:ext cx="839001" cy="764539"/>
          </a:xfrm>
          <a:custGeom>
            <a:avLst/>
            <a:gdLst/>
            <a:ahLst/>
            <a:cxnLst/>
            <a:rect l="l" t="t" r="r" b="b"/>
            <a:pathLst>
              <a:path w="839001" h="764539">
                <a:moveTo>
                  <a:pt x="0" y="0"/>
                </a:moveTo>
                <a:lnTo>
                  <a:pt x="839001" y="0"/>
                </a:lnTo>
                <a:lnTo>
                  <a:pt x="839001"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5384341" y="0"/>
            <a:ext cx="7069026" cy="1203702"/>
            <a:chOff x="0" y="0"/>
            <a:chExt cx="5352583" cy="911429"/>
          </a:xfrm>
        </p:grpSpPr>
        <p:sp>
          <p:nvSpPr>
            <p:cNvPr id="9" name="Freeform 9"/>
            <p:cNvSpPr/>
            <p:nvPr/>
          </p:nvSpPr>
          <p:spPr>
            <a:xfrm>
              <a:off x="0" y="0"/>
              <a:ext cx="5352583" cy="911429"/>
            </a:xfrm>
            <a:custGeom>
              <a:avLst/>
              <a:gdLst/>
              <a:ahLst/>
              <a:cxnLst/>
              <a:rect l="l" t="t" r="r" b="b"/>
              <a:pathLst>
                <a:path w="5352583" h="911429">
                  <a:moveTo>
                    <a:pt x="0" y="0"/>
                  </a:moveTo>
                  <a:lnTo>
                    <a:pt x="5352583" y="0"/>
                  </a:lnTo>
                  <a:lnTo>
                    <a:pt x="5352583" y="911429"/>
                  </a:lnTo>
                  <a:lnTo>
                    <a:pt x="0" y="911429"/>
                  </a:lnTo>
                  <a:close/>
                </a:path>
              </a:pathLst>
            </a:custGeom>
            <a:solidFill>
              <a:srgbClr val="79AEEA"/>
            </a:solidFill>
          </p:spPr>
        </p:sp>
      </p:grpSp>
      <p:sp>
        <p:nvSpPr>
          <p:cNvPr id="11" name="TextBox 11"/>
          <p:cNvSpPr txBox="1"/>
          <p:nvPr/>
        </p:nvSpPr>
        <p:spPr>
          <a:xfrm>
            <a:off x="5834633" y="383769"/>
            <a:ext cx="6618733" cy="497205"/>
          </a:xfrm>
          <a:prstGeom prst="rect">
            <a:avLst/>
          </a:prstGeom>
        </p:spPr>
        <p:txBody>
          <a:bodyPr lIns="0" tIns="0" rIns="0" bIns="0" rtlCol="0" anchor="t">
            <a:spAutoFit/>
          </a:bodyPr>
          <a:lstStyle/>
          <a:p>
            <a:pPr algn="ctr">
              <a:lnSpc>
                <a:spcPts val="3780"/>
              </a:lnSpc>
              <a:spcBef>
                <a:spcPct val="0"/>
              </a:spcBef>
            </a:pPr>
            <a:r>
              <a:rPr lang="en-US" sz="3600" b="1">
                <a:solidFill>
                  <a:srgbClr val="000000"/>
                </a:solidFill>
                <a:latin typeface="Roboto Bold"/>
                <a:ea typeface="Roboto Bold"/>
                <a:cs typeface="Roboto Bold"/>
                <a:sym typeface="Roboto Bold"/>
              </a:rPr>
              <a:t>Next Purchase Days Prediction</a:t>
            </a:r>
          </a:p>
        </p:txBody>
      </p:sp>
      <p:sp>
        <p:nvSpPr>
          <p:cNvPr id="12" name="TextBox 12"/>
          <p:cNvSpPr txBox="1"/>
          <p:nvPr/>
        </p:nvSpPr>
        <p:spPr>
          <a:xfrm>
            <a:off x="2050272" y="4632060"/>
            <a:ext cx="14902962" cy="2009775"/>
          </a:xfrm>
          <a:prstGeom prst="rect">
            <a:avLst/>
          </a:prstGeom>
        </p:spPr>
        <p:txBody>
          <a:bodyPr lIns="0" tIns="0" rIns="0" bIns="0" rtlCol="0" anchor="t">
            <a:spAutoFit/>
          </a:bodyPr>
          <a:lstStyle/>
          <a:p>
            <a:pPr algn="just">
              <a:lnSpc>
                <a:spcPts val="2283"/>
              </a:lnSpc>
            </a:pPr>
            <a:r>
              <a:rPr lang="en-US" sz="1902" dirty="0">
                <a:solidFill>
                  <a:srgbClr val="121723"/>
                </a:solidFill>
                <a:latin typeface="Roboto"/>
                <a:ea typeface="Roboto"/>
                <a:cs typeface="Roboto"/>
                <a:sym typeface="Roboto"/>
              </a:rPr>
              <a:t>This analysis categorizes purchase days into four distinct groups: </a:t>
            </a:r>
            <a:r>
              <a:rPr lang="en-US" sz="1902" b="1" dirty="0">
                <a:solidFill>
                  <a:srgbClr val="121723"/>
                </a:solidFill>
                <a:latin typeface="Roboto Bold"/>
                <a:ea typeface="Roboto Bold"/>
                <a:cs typeface="Roboto Bold"/>
                <a:sym typeface="Roboto Bold"/>
              </a:rPr>
              <a:t>0-30 Days, 30-60 Days, 60-90 Days, and 90+ Days,</a:t>
            </a:r>
            <a:r>
              <a:rPr lang="en-US" sz="1902" dirty="0">
                <a:solidFill>
                  <a:srgbClr val="121723"/>
                </a:solidFill>
                <a:latin typeface="Roboto"/>
                <a:ea typeface="Roboto"/>
                <a:cs typeface="Roboto"/>
                <a:sym typeface="Roboto"/>
              </a:rPr>
              <a:t> utilizing the Random Forest Classifier Algorithm.</a:t>
            </a:r>
          </a:p>
          <a:p>
            <a:pPr algn="just">
              <a:lnSpc>
                <a:spcPts val="2283"/>
              </a:lnSpc>
            </a:pPr>
            <a:endParaRPr lang="en-US" sz="1902" dirty="0">
              <a:solidFill>
                <a:srgbClr val="121723"/>
              </a:solidFill>
              <a:latin typeface="Roboto"/>
              <a:ea typeface="Roboto"/>
              <a:cs typeface="Roboto"/>
              <a:sym typeface="Roboto"/>
            </a:endParaRPr>
          </a:p>
          <a:p>
            <a:pPr algn="just">
              <a:lnSpc>
                <a:spcPts val="2283"/>
              </a:lnSpc>
            </a:pPr>
            <a:r>
              <a:rPr lang="en-US" sz="1902" dirty="0">
                <a:solidFill>
                  <a:srgbClr val="121723"/>
                </a:solidFill>
                <a:latin typeface="Roboto"/>
                <a:ea typeface="Roboto"/>
                <a:cs typeface="Roboto"/>
                <a:sym typeface="Roboto"/>
              </a:rPr>
              <a:t>Why choose this method? The Random Forest model demonstrates impressive prediction accuracy, with minimal variance between training and test data. This consistency indicates that the model is well-balanced, exhibiting neither underfitting nor overfitting. Consequently, the Random Forest model has been selected as the optimal choice for predicting revenue categories.</a:t>
            </a:r>
          </a:p>
          <a:p>
            <a:pPr algn="just">
              <a:lnSpc>
                <a:spcPts val="2283"/>
              </a:lnSpc>
            </a:pPr>
            <a:endParaRPr lang="en-US" sz="1902" dirty="0">
              <a:solidFill>
                <a:srgbClr val="121723"/>
              </a:solidFill>
              <a:latin typeface="Roboto"/>
              <a:ea typeface="Roboto"/>
              <a:cs typeface="Roboto"/>
              <a:sym typeface="Roboto"/>
            </a:endParaRPr>
          </a:p>
        </p:txBody>
      </p:sp>
      <p:pic>
        <p:nvPicPr>
          <p:cNvPr id="14" name="Picture 13" descr="A blue bar graph with black text&#10;&#10;Description automatically generated">
            <a:extLst>
              <a:ext uri="{FF2B5EF4-FFF2-40B4-BE49-F238E27FC236}">
                <a16:creationId xmlns:a16="http://schemas.microsoft.com/office/drawing/2014/main" id="{682C6AEF-D9CB-F227-42DD-F5A7ADE52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1927281"/>
            <a:ext cx="4991100" cy="19812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52322" y="0"/>
            <a:ext cx="7326958" cy="10287000"/>
          </a:xfrm>
          <a:custGeom>
            <a:avLst/>
            <a:gdLst/>
            <a:ahLst/>
            <a:cxnLst/>
            <a:rect l="l" t="t" r="r" b="b"/>
            <a:pathLst>
              <a:path w="7326958" h="10287000">
                <a:moveTo>
                  <a:pt x="0" y="0"/>
                </a:moveTo>
                <a:lnTo>
                  <a:pt x="7326958" y="0"/>
                </a:lnTo>
                <a:lnTo>
                  <a:pt x="7326958" y="10287000"/>
                </a:lnTo>
                <a:lnTo>
                  <a:pt x="0" y="10287000"/>
                </a:lnTo>
                <a:lnTo>
                  <a:pt x="0" y="0"/>
                </a:lnTo>
                <a:close/>
              </a:path>
            </a:pathLst>
          </a:custGeom>
          <a:blipFill>
            <a:blip r:embed="rId2"/>
            <a:stretch>
              <a:fillRect l="-1849" r="-1849" b="-8616"/>
            </a:stretch>
          </a:blipFill>
        </p:spPr>
      </p:sp>
      <p:grpSp>
        <p:nvGrpSpPr>
          <p:cNvPr id="3" name="Group 3"/>
          <p:cNvGrpSpPr/>
          <p:nvPr/>
        </p:nvGrpSpPr>
        <p:grpSpPr>
          <a:xfrm>
            <a:off x="9291967" y="396300"/>
            <a:ext cx="7630580" cy="2043537"/>
            <a:chOff x="0" y="0"/>
            <a:chExt cx="6078504" cy="1627877"/>
          </a:xfrm>
        </p:grpSpPr>
        <p:sp>
          <p:nvSpPr>
            <p:cNvPr id="4" name="Freeform 4"/>
            <p:cNvSpPr/>
            <p:nvPr/>
          </p:nvSpPr>
          <p:spPr>
            <a:xfrm>
              <a:off x="0" y="0"/>
              <a:ext cx="6078504" cy="1627877"/>
            </a:xfrm>
            <a:custGeom>
              <a:avLst/>
              <a:gdLst/>
              <a:ahLst/>
              <a:cxnLst/>
              <a:rect l="l" t="t" r="r" b="b"/>
              <a:pathLst>
                <a:path w="6078504" h="1627877">
                  <a:moveTo>
                    <a:pt x="0" y="0"/>
                  </a:moveTo>
                  <a:lnTo>
                    <a:pt x="6078504" y="0"/>
                  </a:lnTo>
                  <a:lnTo>
                    <a:pt x="6078504" y="1627877"/>
                  </a:lnTo>
                  <a:lnTo>
                    <a:pt x="0" y="1627877"/>
                  </a:lnTo>
                  <a:close/>
                </a:path>
              </a:pathLst>
            </a:custGeom>
            <a:solidFill>
              <a:srgbClr val="3A72B2"/>
            </a:solidFill>
          </p:spPr>
        </p:sp>
      </p:grpSp>
      <p:sp>
        <p:nvSpPr>
          <p:cNvPr id="5" name="TextBox 5"/>
          <p:cNvSpPr txBox="1"/>
          <p:nvPr/>
        </p:nvSpPr>
        <p:spPr>
          <a:xfrm>
            <a:off x="1028700" y="3787140"/>
            <a:ext cx="9816702" cy="1226821"/>
          </a:xfrm>
          <a:prstGeom prst="rect">
            <a:avLst/>
          </a:prstGeom>
        </p:spPr>
        <p:txBody>
          <a:bodyPr lIns="0" tIns="0" rIns="0" bIns="0" rtlCol="0" anchor="t">
            <a:spAutoFit/>
          </a:bodyPr>
          <a:lstStyle/>
          <a:p>
            <a:pPr algn="ctr">
              <a:lnSpc>
                <a:spcPts val="10199"/>
              </a:lnSpc>
            </a:pPr>
            <a:r>
              <a:rPr lang="en-US" sz="6799" b="1">
                <a:solidFill>
                  <a:srgbClr val="000000"/>
                </a:solidFill>
                <a:latin typeface="Roboto Bold"/>
                <a:ea typeface="Roboto Bold"/>
                <a:cs typeface="Roboto Bold"/>
                <a:sym typeface="Roboto Bold"/>
              </a:rPr>
              <a:t>COHORT ANALYSIS</a:t>
            </a:r>
          </a:p>
        </p:txBody>
      </p:sp>
      <p:sp>
        <p:nvSpPr>
          <p:cNvPr id="6" name="Freeform 6"/>
          <p:cNvSpPr/>
          <p:nvPr/>
        </p:nvSpPr>
        <p:spPr>
          <a:xfrm>
            <a:off x="12269261" y="867045"/>
            <a:ext cx="1142018" cy="1102048"/>
          </a:xfrm>
          <a:custGeom>
            <a:avLst/>
            <a:gdLst/>
            <a:ahLst/>
            <a:cxnLst/>
            <a:rect l="l" t="t" r="r" b="b"/>
            <a:pathLst>
              <a:path w="1142018" h="1102048">
                <a:moveTo>
                  <a:pt x="0" y="0"/>
                </a:moveTo>
                <a:lnTo>
                  <a:pt x="1142018" y="0"/>
                </a:lnTo>
                <a:lnTo>
                  <a:pt x="1142018" y="1102048"/>
                </a:lnTo>
                <a:lnTo>
                  <a:pt x="0" y="11020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962759" y="8941124"/>
            <a:ext cx="839001" cy="764539"/>
          </a:xfrm>
          <a:custGeom>
            <a:avLst/>
            <a:gdLst/>
            <a:ahLst/>
            <a:cxnLst/>
            <a:rect l="l" t="t" r="r" b="b"/>
            <a:pathLst>
              <a:path w="839001" h="764539">
                <a:moveTo>
                  <a:pt x="0" y="0"/>
                </a:moveTo>
                <a:lnTo>
                  <a:pt x="839001" y="0"/>
                </a:lnTo>
                <a:lnTo>
                  <a:pt x="839001"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5834633" y="0"/>
            <a:ext cx="6618733" cy="1028700"/>
            <a:chOff x="0" y="0"/>
            <a:chExt cx="5011627" cy="778920"/>
          </a:xfrm>
        </p:grpSpPr>
        <p:sp>
          <p:nvSpPr>
            <p:cNvPr id="9" name="Freeform 9"/>
            <p:cNvSpPr/>
            <p:nvPr/>
          </p:nvSpPr>
          <p:spPr>
            <a:xfrm>
              <a:off x="0" y="0"/>
              <a:ext cx="5011627" cy="778920"/>
            </a:xfrm>
            <a:custGeom>
              <a:avLst/>
              <a:gdLst/>
              <a:ahLst/>
              <a:cxnLst/>
              <a:rect l="l" t="t" r="r" b="b"/>
              <a:pathLst>
                <a:path w="5011627" h="778920">
                  <a:moveTo>
                    <a:pt x="0" y="0"/>
                  </a:moveTo>
                  <a:lnTo>
                    <a:pt x="5011627" y="0"/>
                  </a:lnTo>
                  <a:lnTo>
                    <a:pt x="5011627" y="778920"/>
                  </a:lnTo>
                  <a:lnTo>
                    <a:pt x="0" y="778920"/>
                  </a:lnTo>
                  <a:close/>
                </a:path>
              </a:pathLst>
            </a:custGeom>
            <a:solidFill>
              <a:srgbClr val="79AEEA"/>
            </a:solidFill>
          </p:spPr>
        </p:sp>
      </p:grpSp>
      <p:sp>
        <p:nvSpPr>
          <p:cNvPr id="10" name="TextBox 10"/>
          <p:cNvSpPr txBox="1"/>
          <p:nvPr/>
        </p:nvSpPr>
        <p:spPr>
          <a:xfrm>
            <a:off x="7089065" y="289560"/>
            <a:ext cx="4109871" cy="497205"/>
          </a:xfrm>
          <a:prstGeom prst="rect">
            <a:avLst/>
          </a:prstGeom>
        </p:spPr>
        <p:txBody>
          <a:bodyPr lIns="0" tIns="0" rIns="0" bIns="0" rtlCol="0" anchor="t">
            <a:spAutoFit/>
          </a:bodyPr>
          <a:lstStyle/>
          <a:p>
            <a:pPr algn="ctr">
              <a:lnSpc>
                <a:spcPts val="3780"/>
              </a:lnSpc>
              <a:spcBef>
                <a:spcPct val="0"/>
              </a:spcBef>
            </a:pPr>
            <a:r>
              <a:rPr lang="en-US" sz="3600" b="1">
                <a:solidFill>
                  <a:srgbClr val="000000"/>
                </a:solidFill>
                <a:latin typeface="Roboto Bold"/>
                <a:ea typeface="Roboto Bold"/>
                <a:cs typeface="Roboto Bold"/>
                <a:sym typeface="Roboto Bold"/>
              </a:rPr>
              <a:t>Cohort Analysis</a:t>
            </a:r>
          </a:p>
        </p:txBody>
      </p:sp>
      <p:sp>
        <p:nvSpPr>
          <p:cNvPr id="11" name="TextBox 11"/>
          <p:cNvSpPr txBox="1"/>
          <p:nvPr/>
        </p:nvSpPr>
        <p:spPr>
          <a:xfrm>
            <a:off x="2356338" y="8007674"/>
            <a:ext cx="14902962" cy="933450"/>
          </a:xfrm>
          <a:prstGeom prst="rect">
            <a:avLst/>
          </a:prstGeom>
        </p:spPr>
        <p:txBody>
          <a:bodyPr lIns="0" tIns="0" rIns="0" bIns="0" rtlCol="0" anchor="t">
            <a:spAutoFit/>
          </a:bodyPr>
          <a:lstStyle/>
          <a:p>
            <a:pPr algn="just">
              <a:lnSpc>
                <a:spcPts val="2403"/>
              </a:lnSpc>
            </a:pPr>
            <a:r>
              <a:rPr lang="en-US" sz="2002" dirty="0">
                <a:solidFill>
                  <a:srgbClr val="121723"/>
                </a:solidFill>
                <a:latin typeface="Roboto"/>
                <a:ea typeface="Roboto"/>
                <a:cs typeface="Roboto"/>
                <a:sym typeface="Roboto"/>
              </a:rPr>
              <a:t>This cohort analysis table tracks customer retention over time. Each row represents a cohort of customers who made their first purchase in a specific month (</a:t>
            </a:r>
            <a:r>
              <a:rPr lang="en-US" sz="2002" dirty="0" err="1">
                <a:solidFill>
                  <a:srgbClr val="121723"/>
                </a:solidFill>
                <a:latin typeface="Roboto"/>
                <a:ea typeface="Roboto"/>
                <a:cs typeface="Roboto"/>
                <a:sym typeface="Roboto"/>
              </a:rPr>
              <a:t>CohortMonth</a:t>
            </a:r>
            <a:r>
              <a:rPr lang="en-US" sz="2002" dirty="0">
                <a:solidFill>
                  <a:srgbClr val="121723"/>
                </a:solidFill>
                <a:latin typeface="Roboto"/>
                <a:ea typeface="Roboto"/>
                <a:cs typeface="Roboto"/>
                <a:sym typeface="Roboto"/>
              </a:rPr>
              <a:t>). The columns (</a:t>
            </a:r>
            <a:r>
              <a:rPr lang="en-US" sz="2002" dirty="0" err="1">
                <a:solidFill>
                  <a:srgbClr val="121723"/>
                </a:solidFill>
                <a:latin typeface="Roboto"/>
                <a:ea typeface="Roboto"/>
                <a:cs typeface="Roboto"/>
                <a:sym typeface="Roboto"/>
              </a:rPr>
              <a:t>CohortIndex</a:t>
            </a:r>
            <a:r>
              <a:rPr lang="en-US" sz="2002" dirty="0">
                <a:solidFill>
                  <a:srgbClr val="121723"/>
                </a:solidFill>
                <a:latin typeface="Roboto"/>
                <a:ea typeface="Roboto"/>
                <a:cs typeface="Roboto"/>
                <a:sym typeface="Roboto"/>
              </a:rPr>
              <a:t>) show the percentage of those customers who returned to make another purchase in the subsequent months.</a:t>
            </a:r>
          </a:p>
        </p:txBody>
      </p:sp>
      <p:pic>
        <p:nvPicPr>
          <p:cNvPr id="14" name="Picture 13" descr="A graph of blue squares&#10;&#10;Description automatically generated">
            <a:extLst>
              <a:ext uri="{FF2B5EF4-FFF2-40B4-BE49-F238E27FC236}">
                <a16:creationId xmlns:a16="http://schemas.microsoft.com/office/drawing/2014/main" id="{CE99B0BF-19D8-E13A-3695-CC4557C517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943100"/>
            <a:ext cx="9509448" cy="470177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962759" y="8941124"/>
            <a:ext cx="839001" cy="764539"/>
          </a:xfrm>
          <a:custGeom>
            <a:avLst/>
            <a:gdLst/>
            <a:ahLst/>
            <a:cxnLst/>
            <a:rect l="l" t="t" r="r" b="b"/>
            <a:pathLst>
              <a:path w="839001" h="764539">
                <a:moveTo>
                  <a:pt x="0" y="0"/>
                </a:moveTo>
                <a:lnTo>
                  <a:pt x="839001" y="0"/>
                </a:lnTo>
                <a:lnTo>
                  <a:pt x="839001"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5834633" y="0"/>
            <a:ext cx="6618733" cy="1028700"/>
            <a:chOff x="0" y="0"/>
            <a:chExt cx="5011627" cy="778920"/>
          </a:xfrm>
        </p:grpSpPr>
        <p:sp>
          <p:nvSpPr>
            <p:cNvPr id="9" name="Freeform 9"/>
            <p:cNvSpPr/>
            <p:nvPr/>
          </p:nvSpPr>
          <p:spPr>
            <a:xfrm>
              <a:off x="0" y="0"/>
              <a:ext cx="5011627" cy="778920"/>
            </a:xfrm>
            <a:custGeom>
              <a:avLst/>
              <a:gdLst/>
              <a:ahLst/>
              <a:cxnLst/>
              <a:rect l="l" t="t" r="r" b="b"/>
              <a:pathLst>
                <a:path w="5011627" h="778920">
                  <a:moveTo>
                    <a:pt x="0" y="0"/>
                  </a:moveTo>
                  <a:lnTo>
                    <a:pt x="5011627" y="0"/>
                  </a:lnTo>
                  <a:lnTo>
                    <a:pt x="5011627" y="778920"/>
                  </a:lnTo>
                  <a:lnTo>
                    <a:pt x="0" y="778920"/>
                  </a:lnTo>
                  <a:close/>
                </a:path>
              </a:pathLst>
            </a:custGeom>
            <a:solidFill>
              <a:srgbClr val="79AEEA"/>
            </a:solidFill>
          </p:spPr>
        </p:sp>
      </p:grpSp>
      <p:sp>
        <p:nvSpPr>
          <p:cNvPr id="10" name="Freeform 10"/>
          <p:cNvSpPr/>
          <p:nvPr/>
        </p:nvSpPr>
        <p:spPr>
          <a:xfrm>
            <a:off x="6199806" y="1365612"/>
            <a:ext cx="5888388" cy="4155351"/>
          </a:xfrm>
          <a:custGeom>
            <a:avLst/>
            <a:gdLst/>
            <a:ahLst/>
            <a:cxnLst/>
            <a:rect l="l" t="t" r="r" b="b"/>
            <a:pathLst>
              <a:path w="5888388" h="4155351">
                <a:moveTo>
                  <a:pt x="0" y="0"/>
                </a:moveTo>
                <a:lnTo>
                  <a:pt x="5888388" y="0"/>
                </a:lnTo>
                <a:lnTo>
                  <a:pt x="5888388" y="4155351"/>
                </a:lnTo>
                <a:lnTo>
                  <a:pt x="0" y="4155351"/>
                </a:lnTo>
                <a:lnTo>
                  <a:pt x="0" y="0"/>
                </a:lnTo>
                <a:close/>
              </a:path>
            </a:pathLst>
          </a:custGeom>
          <a:blipFill>
            <a:blip r:embed="rId4"/>
            <a:stretch>
              <a:fillRect/>
            </a:stretch>
          </a:blipFill>
        </p:spPr>
      </p:sp>
      <p:sp>
        <p:nvSpPr>
          <p:cNvPr id="11" name="TextBox 11"/>
          <p:cNvSpPr txBox="1"/>
          <p:nvPr/>
        </p:nvSpPr>
        <p:spPr>
          <a:xfrm>
            <a:off x="7089065" y="289560"/>
            <a:ext cx="4109871" cy="497205"/>
          </a:xfrm>
          <a:prstGeom prst="rect">
            <a:avLst/>
          </a:prstGeom>
        </p:spPr>
        <p:txBody>
          <a:bodyPr lIns="0" tIns="0" rIns="0" bIns="0" rtlCol="0" anchor="t">
            <a:spAutoFit/>
          </a:bodyPr>
          <a:lstStyle/>
          <a:p>
            <a:pPr algn="ctr">
              <a:lnSpc>
                <a:spcPts val="3780"/>
              </a:lnSpc>
              <a:spcBef>
                <a:spcPct val="0"/>
              </a:spcBef>
            </a:pPr>
            <a:r>
              <a:rPr lang="en-US" sz="3600" b="1">
                <a:solidFill>
                  <a:srgbClr val="000000"/>
                </a:solidFill>
                <a:latin typeface="Roboto Bold"/>
                <a:ea typeface="Roboto Bold"/>
                <a:cs typeface="Roboto Bold"/>
                <a:sym typeface="Roboto Bold"/>
              </a:rPr>
              <a:t>Cohort Analysis</a:t>
            </a:r>
          </a:p>
        </p:txBody>
      </p:sp>
      <p:sp>
        <p:nvSpPr>
          <p:cNvPr id="12" name="TextBox 12"/>
          <p:cNvSpPr txBox="1"/>
          <p:nvPr/>
        </p:nvSpPr>
        <p:spPr>
          <a:xfrm>
            <a:off x="1028700" y="5848350"/>
            <a:ext cx="16773060" cy="4276725"/>
          </a:xfrm>
          <a:prstGeom prst="rect">
            <a:avLst/>
          </a:prstGeom>
        </p:spPr>
        <p:txBody>
          <a:bodyPr lIns="0" tIns="0" rIns="0" bIns="0" rtlCol="0" anchor="t">
            <a:spAutoFit/>
          </a:bodyPr>
          <a:lstStyle/>
          <a:p>
            <a:pPr marL="377826" lvl="1" indent="-188913" algn="just">
              <a:lnSpc>
                <a:spcPts val="2100"/>
              </a:lnSpc>
              <a:buFont typeface="Arial"/>
              <a:buChar char="•"/>
            </a:pPr>
            <a:r>
              <a:rPr lang="en-US" sz="1750" b="1" dirty="0">
                <a:solidFill>
                  <a:srgbClr val="121723"/>
                </a:solidFill>
                <a:latin typeface="Roboto Bold"/>
                <a:ea typeface="Roboto Bold"/>
                <a:cs typeface="Roboto Bold"/>
                <a:sym typeface="Roboto Bold"/>
              </a:rPr>
              <a:t>Initial Retention Varies Significantly:</a:t>
            </a:r>
            <a:r>
              <a:rPr lang="en-US" sz="1750" dirty="0">
                <a:solidFill>
                  <a:srgbClr val="121723"/>
                </a:solidFill>
                <a:latin typeface="Roboto"/>
                <a:ea typeface="Roboto"/>
                <a:cs typeface="Roboto"/>
                <a:sym typeface="Roboto"/>
              </a:rPr>
              <a:t> The retention rate in the second month (</a:t>
            </a:r>
            <a:r>
              <a:rPr lang="en-US" sz="1750" dirty="0" err="1">
                <a:solidFill>
                  <a:srgbClr val="121723"/>
                </a:solidFill>
                <a:latin typeface="Roboto"/>
                <a:ea typeface="Roboto"/>
                <a:cs typeface="Roboto"/>
                <a:sym typeface="Roboto"/>
              </a:rPr>
              <a:t>CohortIndex</a:t>
            </a:r>
            <a:r>
              <a:rPr lang="en-US" sz="1750" dirty="0">
                <a:solidFill>
                  <a:srgbClr val="121723"/>
                </a:solidFill>
                <a:latin typeface="Roboto"/>
                <a:ea typeface="Roboto"/>
                <a:cs typeface="Roboto"/>
                <a:sym typeface="Roboto"/>
              </a:rPr>
              <a:t> 2), which is a critical indicator of initial customer satisfaction, shows wide variation. The </a:t>
            </a:r>
            <a:r>
              <a:rPr lang="en-US" sz="1750" b="1" dirty="0">
                <a:solidFill>
                  <a:srgbClr val="121723"/>
                </a:solidFill>
                <a:latin typeface="Roboto Bold"/>
                <a:ea typeface="Roboto Bold"/>
                <a:cs typeface="Roboto Bold"/>
                <a:sym typeface="Roboto Bold"/>
              </a:rPr>
              <a:t>June cohort</a:t>
            </a:r>
            <a:r>
              <a:rPr lang="en-US" sz="1750" dirty="0">
                <a:solidFill>
                  <a:srgbClr val="121723"/>
                </a:solidFill>
                <a:latin typeface="Roboto"/>
                <a:ea typeface="Roboto"/>
                <a:cs typeface="Roboto"/>
                <a:sym typeface="Roboto"/>
              </a:rPr>
              <a:t> had the strongest start, with </a:t>
            </a:r>
            <a:r>
              <a:rPr lang="en-US" sz="1750" b="1" dirty="0">
                <a:solidFill>
                  <a:srgbClr val="121723"/>
                </a:solidFill>
                <a:latin typeface="Roboto Bold"/>
                <a:ea typeface="Roboto Bold"/>
                <a:cs typeface="Roboto Bold"/>
                <a:sym typeface="Roboto Bold"/>
              </a:rPr>
              <a:t>14.6%</a:t>
            </a:r>
            <a:r>
              <a:rPr lang="en-US" sz="1750" dirty="0">
                <a:solidFill>
                  <a:srgbClr val="121723"/>
                </a:solidFill>
                <a:latin typeface="Roboto"/>
                <a:ea typeface="Roboto"/>
                <a:cs typeface="Roboto"/>
                <a:sym typeface="Roboto"/>
              </a:rPr>
              <a:t> of customers returning in the following month. In contrast, the January cohort had the weakest start with only a 6.0% retention rate.</a:t>
            </a:r>
          </a:p>
          <a:p>
            <a:pPr algn="just">
              <a:lnSpc>
                <a:spcPts val="2100"/>
              </a:lnSpc>
            </a:pPr>
            <a:endParaRPr lang="en-US" sz="1750" dirty="0">
              <a:solidFill>
                <a:srgbClr val="121723"/>
              </a:solidFill>
              <a:latin typeface="Roboto"/>
              <a:ea typeface="Roboto"/>
              <a:cs typeface="Roboto"/>
              <a:sym typeface="Roboto"/>
            </a:endParaRPr>
          </a:p>
          <a:p>
            <a:pPr marL="377826" lvl="1" indent="-188913" algn="just">
              <a:lnSpc>
                <a:spcPts val="2100"/>
              </a:lnSpc>
              <a:buFont typeface="Arial"/>
              <a:buChar char="•"/>
            </a:pPr>
            <a:r>
              <a:rPr lang="en-US" sz="1750" b="1" dirty="0">
                <a:solidFill>
                  <a:srgbClr val="121723"/>
                </a:solidFill>
                <a:latin typeface="Roboto Bold"/>
                <a:ea typeface="Roboto Bold"/>
                <a:cs typeface="Roboto Bold"/>
                <a:sym typeface="Roboto Bold"/>
              </a:rPr>
              <a:t>Unusual Spikes in Long-Term Retention:</a:t>
            </a:r>
            <a:r>
              <a:rPr lang="en-US" sz="1750" dirty="0">
                <a:solidFill>
                  <a:srgbClr val="121723"/>
                </a:solidFill>
                <a:latin typeface="Roboto"/>
                <a:ea typeface="Roboto"/>
                <a:cs typeface="Roboto"/>
                <a:sym typeface="Roboto"/>
              </a:rPr>
              <a:t> While customer retention typically declines over time, some of the early cohorts show surprising re-engagement peaks in later months. For example, the </a:t>
            </a:r>
            <a:r>
              <a:rPr lang="en-US" sz="1750" b="1" dirty="0">
                <a:solidFill>
                  <a:srgbClr val="121723"/>
                </a:solidFill>
                <a:latin typeface="Roboto Bold"/>
                <a:ea typeface="Roboto Bold"/>
                <a:cs typeface="Roboto Bold"/>
                <a:sym typeface="Roboto Bold"/>
              </a:rPr>
              <a:t>February cohort </a:t>
            </a:r>
            <a:r>
              <a:rPr lang="en-US" sz="1750" dirty="0">
                <a:solidFill>
                  <a:srgbClr val="121723"/>
                </a:solidFill>
                <a:latin typeface="Roboto"/>
                <a:ea typeface="Roboto"/>
                <a:cs typeface="Roboto"/>
                <a:sym typeface="Roboto"/>
              </a:rPr>
              <a:t>saw its retention </a:t>
            </a:r>
            <a:r>
              <a:rPr lang="en-US" sz="1750" b="1" dirty="0">
                <a:solidFill>
                  <a:srgbClr val="121723"/>
                </a:solidFill>
                <a:latin typeface="Roboto Bold"/>
                <a:ea typeface="Roboto Bold"/>
                <a:cs typeface="Roboto Bold"/>
                <a:sym typeface="Roboto Bold"/>
              </a:rPr>
              <a:t>jump to 22.9% </a:t>
            </a:r>
            <a:r>
              <a:rPr lang="en-US" sz="1750" dirty="0">
                <a:solidFill>
                  <a:srgbClr val="121723"/>
                </a:solidFill>
                <a:latin typeface="Roboto"/>
                <a:ea typeface="Roboto"/>
                <a:cs typeface="Roboto"/>
                <a:sym typeface="Roboto"/>
              </a:rPr>
              <a:t>in its sixth month, the highest medium-to-long-term retention rate in the dataset. Similarly, the January cohort experienced a spike to 21.9% in its eighth month. This unusual behavior could suggest successful re-engagement marketing campaigns targeting these older customer groups.</a:t>
            </a:r>
          </a:p>
          <a:p>
            <a:pPr algn="just">
              <a:lnSpc>
                <a:spcPts val="2100"/>
              </a:lnSpc>
            </a:pPr>
            <a:endParaRPr lang="en-US" sz="1750" dirty="0">
              <a:solidFill>
                <a:srgbClr val="121723"/>
              </a:solidFill>
              <a:latin typeface="Roboto"/>
              <a:ea typeface="Roboto"/>
              <a:cs typeface="Roboto"/>
              <a:sym typeface="Roboto"/>
            </a:endParaRPr>
          </a:p>
          <a:p>
            <a:pPr marL="377826" lvl="1" indent="-188913" algn="just">
              <a:lnSpc>
                <a:spcPts val="2100"/>
              </a:lnSpc>
              <a:buFont typeface="Arial"/>
              <a:buChar char="•"/>
            </a:pPr>
            <a:r>
              <a:rPr lang="en-US" sz="1750" b="1" dirty="0">
                <a:solidFill>
                  <a:srgbClr val="121723"/>
                </a:solidFill>
                <a:latin typeface="Roboto Bold"/>
                <a:ea typeface="Roboto Bold"/>
                <a:cs typeface="Roboto Bold"/>
                <a:sym typeface="Roboto Bold"/>
              </a:rPr>
              <a:t>Strong Early Performance by the March Cohort:</a:t>
            </a:r>
            <a:r>
              <a:rPr lang="en-US" sz="1750" dirty="0">
                <a:solidFill>
                  <a:srgbClr val="121723"/>
                </a:solidFill>
                <a:latin typeface="Roboto"/>
                <a:ea typeface="Roboto"/>
                <a:cs typeface="Roboto"/>
                <a:sym typeface="Roboto"/>
              </a:rPr>
              <a:t> The cohort of customers acquired in March 2019 demonstrated very strong early engagement. It achieved a 19.8% retention rate in its third month (</a:t>
            </a:r>
            <a:r>
              <a:rPr lang="en-US" sz="1750" dirty="0" err="1">
                <a:solidFill>
                  <a:srgbClr val="121723"/>
                </a:solidFill>
                <a:latin typeface="Roboto"/>
                <a:ea typeface="Roboto"/>
                <a:cs typeface="Roboto"/>
                <a:sym typeface="Roboto"/>
              </a:rPr>
              <a:t>CohortIndex</a:t>
            </a:r>
            <a:r>
              <a:rPr lang="en-US" sz="1750" dirty="0">
                <a:solidFill>
                  <a:srgbClr val="121723"/>
                </a:solidFill>
                <a:latin typeface="Roboto"/>
                <a:ea typeface="Roboto"/>
                <a:cs typeface="Roboto"/>
                <a:sym typeface="Roboto"/>
              </a:rPr>
              <a:t> 3), the highest of any cohort at that stage, indicating a highly positive initial experience for this group.</a:t>
            </a:r>
          </a:p>
          <a:p>
            <a:pPr algn="just">
              <a:lnSpc>
                <a:spcPts val="2100"/>
              </a:lnSpc>
            </a:pPr>
            <a:endParaRPr lang="en-US" sz="1750" dirty="0">
              <a:solidFill>
                <a:srgbClr val="121723"/>
              </a:solidFill>
              <a:latin typeface="Roboto"/>
              <a:ea typeface="Roboto"/>
              <a:cs typeface="Roboto"/>
              <a:sym typeface="Roboto"/>
            </a:endParaRPr>
          </a:p>
          <a:p>
            <a:pPr marL="377826" lvl="1" indent="-188913" algn="just">
              <a:lnSpc>
                <a:spcPts val="2100"/>
              </a:lnSpc>
              <a:buFont typeface="Arial"/>
              <a:buChar char="•"/>
            </a:pPr>
            <a:r>
              <a:rPr lang="en-US" sz="1750" b="1" dirty="0">
                <a:solidFill>
                  <a:srgbClr val="121723"/>
                </a:solidFill>
                <a:latin typeface="Roboto Bold"/>
                <a:ea typeface="Roboto Bold"/>
                <a:cs typeface="Roboto Bold"/>
                <a:sym typeface="Roboto Bold"/>
              </a:rPr>
              <a:t>Declining Retention in Later Cohorts: </a:t>
            </a:r>
            <a:r>
              <a:rPr lang="en-US" sz="1750" dirty="0">
                <a:solidFill>
                  <a:srgbClr val="121723"/>
                </a:solidFill>
                <a:latin typeface="Roboto"/>
                <a:ea typeface="Roboto"/>
                <a:cs typeface="Roboto"/>
                <a:sym typeface="Roboto"/>
              </a:rPr>
              <a:t>The cohorts from later in the year appear to be less sticky. The September cohort, shows a rapid decline, dropping from 7.7% in the second month to just 2.6% by the fourth month. This trend could point to a change in acquisition channels, customer quality, or market conditions towards the end of the year.</a:t>
            </a:r>
          </a:p>
          <a:p>
            <a:pPr algn="just">
              <a:lnSpc>
                <a:spcPts val="2100"/>
              </a:lnSpc>
            </a:pPr>
            <a:endParaRPr lang="en-US" sz="1750" dirty="0">
              <a:solidFill>
                <a:srgbClr val="121723"/>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52322" y="0"/>
            <a:ext cx="7326958" cy="10287000"/>
          </a:xfrm>
          <a:custGeom>
            <a:avLst/>
            <a:gdLst/>
            <a:ahLst/>
            <a:cxnLst/>
            <a:rect l="l" t="t" r="r" b="b"/>
            <a:pathLst>
              <a:path w="7326958" h="10287000">
                <a:moveTo>
                  <a:pt x="0" y="0"/>
                </a:moveTo>
                <a:lnTo>
                  <a:pt x="7326958" y="0"/>
                </a:lnTo>
                <a:lnTo>
                  <a:pt x="7326958" y="10287000"/>
                </a:lnTo>
                <a:lnTo>
                  <a:pt x="0" y="10287000"/>
                </a:lnTo>
                <a:lnTo>
                  <a:pt x="0" y="0"/>
                </a:lnTo>
                <a:close/>
              </a:path>
            </a:pathLst>
          </a:custGeom>
          <a:blipFill>
            <a:blip r:embed="rId2"/>
            <a:stretch>
              <a:fillRect l="-1849" r="-1849" b="-8616"/>
            </a:stretch>
          </a:blipFill>
        </p:spPr>
      </p:sp>
      <p:grpSp>
        <p:nvGrpSpPr>
          <p:cNvPr id="3" name="Group 3"/>
          <p:cNvGrpSpPr/>
          <p:nvPr/>
        </p:nvGrpSpPr>
        <p:grpSpPr>
          <a:xfrm>
            <a:off x="9291967" y="396300"/>
            <a:ext cx="7630580" cy="2043537"/>
            <a:chOff x="0" y="0"/>
            <a:chExt cx="6078504" cy="1627877"/>
          </a:xfrm>
        </p:grpSpPr>
        <p:sp>
          <p:nvSpPr>
            <p:cNvPr id="4" name="Freeform 4"/>
            <p:cNvSpPr/>
            <p:nvPr/>
          </p:nvSpPr>
          <p:spPr>
            <a:xfrm>
              <a:off x="0" y="0"/>
              <a:ext cx="6078504" cy="1627877"/>
            </a:xfrm>
            <a:custGeom>
              <a:avLst/>
              <a:gdLst/>
              <a:ahLst/>
              <a:cxnLst/>
              <a:rect l="l" t="t" r="r" b="b"/>
              <a:pathLst>
                <a:path w="6078504" h="1627877">
                  <a:moveTo>
                    <a:pt x="0" y="0"/>
                  </a:moveTo>
                  <a:lnTo>
                    <a:pt x="6078504" y="0"/>
                  </a:lnTo>
                  <a:lnTo>
                    <a:pt x="6078504" y="1627877"/>
                  </a:lnTo>
                  <a:lnTo>
                    <a:pt x="0" y="1627877"/>
                  </a:lnTo>
                  <a:close/>
                </a:path>
              </a:pathLst>
            </a:custGeom>
            <a:solidFill>
              <a:srgbClr val="3A72B2"/>
            </a:solidFill>
          </p:spPr>
        </p:sp>
      </p:grpSp>
      <p:sp>
        <p:nvSpPr>
          <p:cNvPr id="5" name="TextBox 5"/>
          <p:cNvSpPr txBox="1"/>
          <p:nvPr/>
        </p:nvSpPr>
        <p:spPr>
          <a:xfrm>
            <a:off x="381000" y="3856385"/>
            <a:ext cx="10845402" cy="2507033"/>
          </a:xfrm>
          <a:prstGeom prst="rect">
            <a:avLst/>
          </a:prstGeom>
        </p:spPr>
        <p:txBody>
          <a:bodyPr wrap="square" lIns="0" tIns="0" rIns="0" bIns="0" rtlCol="0" anchor="t">
            <a:spAutoFit/>
          </a:bodyPr>
          <a:lstStyle/>
          <a:p>
            <a:pPr algn="ctr">
              <a:lnSpc>
                <a:spcPts val="10199"/>
              </a:lnSpc>
            </a:pPr>
            <a:r>
              <a:rPr lang="en-US" sz="5000" b="1" dirty="0">
                <a:solidFill>
                  <a:srgbClr val="000000"/>
                </a:solidFill>
                <a:latin typeface="Roboto Bold"/>
                <a:ea typeface="Roboto Bold"/>
                <a:cs typeface="Roboto Bold"/>
                <a:sym typeface="Roboto Bold"/>
              </a:rPr>
              <a:t>Customer </a:t>
            </a:r>
            <a:r>
              <a:rPr lang="en-US" sz="5000" b="1" dirty="0" err="1">
                <a:solidFill>
                  <a:srgbClr val="000000"/>
                </a:solidFill>
                <a:latin typeface="Roboto Bold"/>
                <a:ea typeface="Roboto Bold"/>
                <a:cs typeface="Roboto Bold"/>
                <a:sym typeface="Roboto Bold"/>
              </a:rPr>
              <a:t>Livetime</a:t>
            </a:r>
            <a:r>
              <a:rPr lang="en-US" sz="5000" b="1" dirty="0">
                <a:solidFill>
                  <a:srgbClr val="000000"/>
                </a:solidFill>
                <a:latin typeface="Roboto Bold"/>
                <a:ea typeface="Roboto Bold"/>
                <a:cs typeface="Roboto Bold"/>
                <a:sym typeface="Roboto Bold"/>
              </a:rPr>
              <a:t> Value </a:t>
            </a:r>
          </a:p>
          <a:p>
            <a:pPr algn="ctr">
              <a:lnSpc>
                <a:spcPts val="10199"/>
              </a:lnSpc>
            </a:pPr>
            <a:r>
              <a:rPr lang="en-US" sz="5000" b="1" dirty="0">
                <a:solidFill>
                  <a:srgbClr val="000000"/>
                </a:solidFill>
                <a:latin typeface="Roboto Bold"/>
                <a:ea typeface="Roboto Bold"/>
                <a:cs typeface="Roboto Bold"/>
                <a:sym typeface="Roboto Bold"/>
              </a:rPr>
              <a:t>(CLV) Analysis</a:t>
            </a:r>
          </a:p>
        </p:txBody>
      </p:sp>
      <p:sp>
        <p:nvSpPr>
          <p:cNvPr id="6" name="Freeform 6"/>
          <p:cNvSpPr/>
          <p:nvPr/>
        </p:nvSpPr>
        <p:spPr>
          <a:xfrm>
            <a:off x="12269261" y="867045"/>
            <a:ext cx="1142018" cy="1102048"/>
          </a:xfrm>
          <a:custGeom>
            <a:avLst/>
            <a:gdLst/>
            <a:ahLst/>
            <a:cxnLst/>
            <a:rect l="l" t="t" r="r" b="b"/>
            <a:pathLst>
              <a:path w="1142018" h="1102048">
                <a:moveTo>
                  <a:pt x="0" y="0"/>
                </a:moveTo>
                <a:lnTo>
                  <a:pt x="1142018" y="0"/>
                </a:lnTo>
                <a:lnTo>
                  <a:pt x="1142018" y="1102048"/>
                </a:lnTo>
                <a:lnTo>
                  <a:pt x="0" y="11020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387782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962759" y="8941124"/>
            <a:ext cx="839001" cy="764539"/>
          </a:xfrm>
          <a:custGeom>
            <a:avLst/>
            <a:gdLst/>
            <a:ahLst/>
            <a:cxnLst/>
            <a:rect l="l" t="t" r="r" b="b"/>
            <a:pathLst>
              <a:path w="839001" h="764539">
                <a:moveTo>
                  <a:pt x="0" y="0"/>
                </a:moveTo>
                <a:lnTo>
                  <a:pt x="839001" y="0"/>
                </a:lnTo>
                <a:lnTo>
                  <a:pt x="839001"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5834633" y="0"/>
            <a:ext cx="6618733" cy="1028700"/>
            <a:chOff x="0" y="0"/>
            <a:chExt cx="5011627" cy="778920"/>
          </a:xfrm>
        </p:grpSpPr>
        <p:sp>
          <p:nvSpPr>
            <p:cNvPr id="9" name="Freeform 9"/>
            <p:cNvSpPr/>
            <p:nvPr/>
          </p:nvSpPr>
          <p:spPr>
            <a:xfrm>
              <a:off x="0" y="0"/>
              <a:ext cx="5011627" cy="778920"/>
            </a:xfrm>
            <a:custGeom>
              <a:avLst/>
              <a:gdLst/>
              <a:ahLst/>
              <a:cxnLst/>
              <a:rect l="l" t="t" r="r" b="b"/>
              <a:pathLst>
                <a:path w="5011627" h="778920">
                  <a:moveTo>
                    <a:pt x="0" y="0"/>
                  </a:moveTo>
                  <a:lnTo>
                    <a:pt x="5011627" y="0"/>
                  </a:lnTo>
                  <a:lnTo>
                    <a:pt x="5011627" y="778920"/>
                  </a:lnTo>
                  <a:lnTo>
                    <a:pt x="0" y="778920"/>
                  </a:lnTo>
                  <a:close/>
                </a:path>
              </a:pathLst>
            </a:custGeom>
            <a:solidFill>
              <a:srgbClr val="79AEEA"/>
            </a:solidFill>
          </p:spPr>
          <p:txBody>
            <a:bodyPr/>
            <a:lstStyle/>
            <a:p>
              <a:endParaRPr lang="en-US" dirty="0"/>
            </a:p>
          </p:txBody>
        </p:sp>
      </p:grpSp>
      <p:sp>
        <p:nvSpPr>
          <p:cNvPr id="10" name="TextBox 10"/>
          <p:cNvSpPr txBox="1"/>
          <p:nvPr/>
        </p:nvSpPr>
        <p:spPr>
          <a:xfrm>
            <a:off x="7089065" y="289560"/>
            <a:ext cx="4109871" cy="497205"/>
          </a:xfrm>
          <a:prstGeom prst="rect">
            <a:avLst/>
          </a:prstGeom>
        </p:spPr>
        <p:txBody>
          <a:bodyPr lIns="0" tIns="0" rIns="0" bIns="0" rtlCol="0" anchor="t">
            <a:spAutoFit/>
          </a:bodyPr>
          <a:lstStyle/>
          <a:p>
            <a:pPr algn="ctr">
              <a:lnSpc>
                <a:spcPts val="3780"/>
              </a:lnSpc>
              <a:spcBef>
                <a:spcPct val="0"/>
              </a:spcBef>
            </a:pPr>
            <a:r>
              <a:rPr lang="en-US" sz="3600" b="1" dirty="0">
                <a:solidFill>
                  <a:srgbClr val="000000"/>
                </a:solidFill>
                <a:latin typeface="Roboto Bold"/>
                <a:ea typeface="Roboto Bold"/>
                <a:cs typeface="Roboto Bold"/>
                <a:sym typeface="Roboto Bold"/>
              </a:rPr>
              <a:t>CLV Analysis</a:t>
            </a:r>
          </a:p>
        </p:txBody>
      </p:sp>
      <p:sp>
        <p:nvSpPr>
          <p:cNvPr id="11" name="TextBox 11"/>
          <p:cNvSpPr txBox="1"/>
          <p:nvPr/>
        </p:nvSpPr>
        <p:spPr>
          <a:xfrm>
            <a:off x="1123949" y="7502401"/>
            <a:ext cx="16040100" cy="1400383"/>
          </a:xfrm>
          <a:prstGeom prst="rect">
            <a:avLst/>
          </a:prstGeom>
        </p:spPr>
        <p:txBody>
          <a:bodyPr wrap="square" lIns="0" tIns="0" rIns="0" bIns="0" rtlCol="0" anchor="t">
            <a:spAutoFit/>
          </a:bodyPr>
          <a:lstStyle/>
          <a:p>
            <a:pPr algn="just">
              <a:lnSpc>
                <a:spcPct val="150000"/>
              </a:lnSpc>
            </a:pPr>
            <a:r>
              <a:rPr lang="en-US" sz="2100" dirty="0">
                <a:latin typeface="Roboto" panose="02000000000000000000" pitchFamily="2" charset="0"/>
                <a:ea typeface="Roboto" panose="02000000000000000000" pitchFamily="2" charset="0"/>
                <a:cs typeface="Roboto" panose="02000000000000000000" pitchFamily="2" charset="0"/>
              </a:rPr>
              <a:t>Based on the table above, it is recommended to implement targeted campaigns—such as </a:t>
            </a:r>
            <a:r>
              <a:rPr lang="en-US" sz="2100" b="1" i="1" dirty="0">
                <a:latin typeface="Roboto" panose="02000000000000000000" pitchFamily="2" charset="0"/>
                <a:ea typeface="Roboto" panose="02000000000000000000" pitchFamily="2" charset="0"/>
                <a:cs typeface="Roboto" panose="02000000000000000000" pitchFamily="2" charset="0"/>
              </a:rPr>
              <a:t>discounts and cash backs</a:t>
            </a:r>
            <a:r>
              <a:rPr lang="en-US" sz="2100" dirty="0">
                <a:latin typeface="Roboto" panose="02000000000000000000" pitchFamily="2" charset="0"/>
                <a:ea typeface="Roboto" panose="02000000000000000000" pitchFamily="2" charset="0"/>
                <a:cs typeface="Roboto" panose="02000000000000000000" pitchFamily="2" charset="0"/>
              </a:rPr>
              <a:t>—for customers who joined in January and February. This cohort has generated a significantly higher amount of revenue over time compared to other months. Additionally, engaging these customers may further extend their average lifespan, resulting in increased revenue potential.</a:t>
            </a:r>
            <a:endParaRPr lang="en-US" sz="2100" dirty="0">
              <a:solidFill>
                <a:srgbClr val="121723"/>
              </a:solidFill>
              <a:latin typeface="Roboto" panose="02000000000000000000" pitchFamily="2" charset="0"/>
              <a:ea typeface="Roboto" panose="02000000000000000000" pitchFamily="2" charset="0"/>
              <a:cs typeface="Roboto" panose="02000000000000000000" pitchFamily="2" charset="0"/>
              <a:sym typeface="Roboto"/>
            </a:endParaRPr>
          </a:p>
        </p:txBody>
      </p:sp>
      <p:pic>
        <p:nvPicPr>
          <p:cNvPr id="16" name="Picture 15" descr="A screenshot of a data&#10;&#10;Description automatically generated">
            <a:extLst>
              <a:ext uri="{FF2B5EF4-FFF2-40B4-BE49-F238E27FC236}">
                <a16:creationId xmlns:a16="http://schemas.microsoft.com/office/drawing/2014/main" id="{28A8B49E-6BED-F7B4-6D8F-4BECE3A2C4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186" y="1943100"/>
            <a:ext cx="10291625" cy="5105400"/>
          </a:xfrm>
          <a:prstGeom prst="rect">
            <a:avLst/>
          </a:prstGeom>
        </p:spPr>
      </p:pic>
    </p:spTree>
    <p:extLst>
      <p:ext uri="{BB962C8B-B14F-4D97-AF65-F5344CB8AC3E}">
        <p14:creationId xmlns:p14="http://schemas.microsoft.com/office/powerpoint/2010/main" val="3512592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0"/>
            <a:ext cx="10870845" cy="6836404"/>
          </a:xfrm>
          <a:custGeom>
            <a:avLst/>
            <a:gdLst/>
            <a:ahLst/>
            <a:cxnLst/>
            <a:rect l="l" t="t" r="r" b="b"/>
            <a:pathLst>
              <a:path w="10870845" h="6836404">
                <a:moveTo>
                  <a:pt x="0" y="0"/>
                </a:moveTo>
                <a:lnTo>
                  <a:pt x="10870845" y="0"/>
                </a:lnTo>
                <a:lnTo>
                  <a:pt x="10870845" y="6836404"/>
                </a:lnTo>
                <a:lnTo>
                  <a:pt x="0" y="6836404"/>
                </a:lnTo>
                <a:lnTo>
                  <a:pt x="0" y="0"/>
                </a:lnTo>
                <a:close/>
              </a:path>
            </a:pathLst>
          </a:custGeom>
          <a:blipFill>
            <a:blip r:embed="rId3">
              <a:alphaModFix amt="54000"/>
            </a:blip>
            <a:stretch>
              <a:fillRect l="-17986" r="-17986"/>
            </a:stretch>
          </a:blipFill>
        </p:spPr>
      </p:sp>
      <p:grpSp>
        <p:nvGrpSpPr>
          <p:cNvPr id="4" name="Group 4"/>
          <p:cNvGrpSpPr/>
          <p:nvPr/>
        </p:nvGrpSpPr>
        <p:grpSpPr>
          <a:xfrm>
            <a:off x="8395555" y="4964429"/>
            <a:ext cx="6332995" cy="832796"/>
            <a:chOff x="0" y="0"/>
            <a:chExt cx="2310294" cy="303806"/>
          </a:xfrm>
        </p:grpSpPr>
        <p:sp>
          <p:nvSpPr>
            <p:cNvPr id="5" name="Freeform 5"/>
            <p:cNvSpPr/>
            <p:nvPr/>
          </p:nvSpPr>
          <p:spPr>
            <a:xfrm>
              <a:off x="0" y="0"/>
              <a:ext cx="2310294" cy="303806"/>
            </a:xfrm>
            <a:custGeom>
              <a:avLst/>
              <a:gdLst/>
              <a:ahLst/>
              <a:cxnLst/>
              <a:rect l="l" t="t" r="r" b="b"/>
              <a:pathLst>
                <a:path w="2310294" h="303806">
                  <a:moveTo>
                    <a:pt x="0" y="0"/>
                  </a:moveTo>
                  <a:lnTo>
                    <a:pt x="2310294" y="0"/>
                  </a:lnTo>
                  <a:lnTo>
                    <a:pt x="2310294" y="303806"/>
                  </a:lnTo>
                  <a:lnTo>
                    <a:pt x="0" y="303806"/>
                  </a:lnTo>
                  <a:close/>
                </a:path>
              </a:pathLst>
            </a:custGeom>
            <a:solidFill>
              <a:srgbClr val="79AEEA"/>
            </a:solidFill>
          </p:spPr>
        </p:sp>
      </p:grpSp>
      <p:grpSp>
        <p:nvGrpSpPr>
          <p:cNvPr id="6" name="Group 6"/>
          <p:cNvGrpSpPr/>
          <p:nvPr/>
        </p:nvGrpSpPr>
        <p:grpSpPr>
          <a:xfrm>
            <a:off x="-55298" y="9940601"/>
            <a:ext cx="4920287" cy="346399"/>
            <a:chOff x="0" y="0"/>
            <a:chExt cx="2310294" cy="162650"/>
          </a:xfrm>
        </p:grpSpPr>
        <p:sp>
          <p:nvSpPr>
            <p:cNvPr id="7" name="Freeform 7"/>
            <p:cNvSpPr/>
            <p:nvPr/>
          </p:nvSpPr>
          <p:spPr>
            <a:xfrm>
              <a:off x="0" y="0"/>
              <a:ext cx="2310294" cy="162649"/>
            </a:xfrm>
            <a:custGeom>
              <a:avLst/>
              <a:gdLst/>
              <a:ahLst/>
              <a:cxnLst/>
              <a:rect l="l" t="t" r="r" b="b"/>
              <a:pathLst>
                <a:path w="2310294" h="162649">
                  <a:moveTo>
                    <a:pt x="0" y="0"/>
                  </a:moveTo>
                  <a:lnTo>
                    <a:pt x="2310294" y="0"/>
                  </a:lnTo>
                  <a:lnTo>
                    <a:pt x="2310294" y="162649"/>
                  </a:lnTo>
                  <a:lnTo>
                    <a:pt x="0" y="162649"/>
                  </a:lnTo>
                  <a:close/>
                </a:path>
              </a:pathLst>
            </a:custGeom>
            <a:solidFill>
              <a:srgbClr val="79AEEA"/>
            </a:solidFill>
          </p:spPr>
        </p:sp>
      </p:grpSp>
      <p:sp>
        <p:nvSpPr>
          <p:cNvPr id="8" name="TextBox 8"/>
          <p:cNvSpPr txBox="1"/>
          <p:nvPr/>
        </p:nvSpPr>
        <p:spPr>
          <a:xfrm>
            <a:off x="6334847" y="4278629"/>
            <a:ext cx="11801423" cy="1524000"/>
          </a:xfrm>
          <a:prstGeom prst="rect">
            <a:avLst/>
          </a:prstGeom>
        </p:spPr>
        <p:txBody>
          <a:bodyPr lIns="0" tIns="0" rIns="0" bIns="0" rtlCol="0" anchor="t">
            <a:spAutoFit/>
          </a:bodyPr>
          <a:lstStyle/>
          <a:p>
            <a:pPr algn="l">
              <a:lnSpc>
                <a:spcPts val="11550"/>
              </a:lnSpc>
            </a:pPr>
            <a:r>
              <a:rPr lang="en-US" sz="11000" b="1">
                <a:solidFill>
                  <a:srgbClr val="FFFFFF"/>
                </a:solidFill>
                <a:latin typeface="Roboto Bold"/>
                <a:ea typeface="Roboto Bold"/>
                <a:cs typeface="Roboto Bold"/>
                <a:sym typeface="Roboto Bold"/>
              </a:rPr>
              <a:t>THANK YOU</a:t>
            </a:r>
          </a:p>
        </p:txBody>
      </p:sp>
      <p:sp>
        <p:nvSpPr>
          <p:cNvPr id="9" name="AutoShape 9"/>
          <p:cNvSpPr/>
          <p:nvPr/>
        </p:nvSpPr>
        <p:spPr>
          <a:xfrm>
            <a:off x="0" y="6854109"/>
            <a:ext cx="5672528" cy="0"/>
          </a:xfrm>
          <a:prstGeom prst="line">
            <a:avLst/>
          </a:prstGeom>
          <a:ln w="28575" cap="flat">
            <a:solidFill>
              <a:srgbClr val="FFFFFF"/>
            </a:solidFill>
            <a:prstDash val="solid"/>
            <a:headEnd type="none" w="sm" len="sm"/>
            <a:tailEnd type="none" w="sm" len="sm"/>
          </a:ln>
        </p:spPr>
      </p:sp>
      <p:sp>
        <p:nvSpPr>
          <p:cNvPr id="10" name="AutoShape 10"/>
          <p:cNvSpPr/>
          <p:nvPr/>
        </p:nvSpPr>
        <p:spPr>
          <a:xfrm rot="5400000">
            <a:off x="8793443" y="2048827"/>
            <a:ext cx="4126229" cy="0"/>
          </a:xfrm>
          <a:prstGeom prst="line">
            <a:avLst/>
          </a:prstGeom>
          <a:ln w="28575" cap="flat">
            <a:solidFill>
              <a:srgbClr val="FFFFFF"/>
            </a:solidFill>
            <a:prstDash val="solid"/>
            <a:headEnd type="none" w="sm" len="sm"/>
            <a:tailEnd type="none" w="sm" len="sm"/>
          </a:ln>
        </p:spPr>
      </p:sp>
      <p:sp>
        <p:nvSpPr>
          <p:cNvPr id="11" name="TextBox 11"/>
          <p:cNvSpPr txBox="1"/>
          <p:nvPr/>
        </p:nvSpPr>
        <p:spPr>
          <a:xfrm>
            <a:off x="6334847" y="7273671"/>
            <a:ext cx="10855491" cy="1984629"/>
          </a:xfrm>
          <a:prstGeom prst="rect">
            <a:avLst/>
          </a:prstGeom>
        </p:spPr>
        <p:txBody>
          <a:bodyPr lIns="0" tIns="0" rIns="0" bIns="0" rtlCol="0" anchor="t">
            <a:spAutoFit/>
          </a:bodyPr>
          <a:lstStyle/>
          <a:p>
            <a:pPr algn="just">
              <a:lnSpc>
                <a:spcPts val="3107"/>
              </a:lnSpc>
            </a:pPr>
            <a:r>
              <a:rPr lang="en-US" sz="2799" spc="55" dirty="0">
                <a:solidFill>
                  <a:srgbClr val="FFFFFF"/>
                </a:solidFill>
                <a:latin typeface="Roboto"/>
                <a:ea typeface="Roboto"/>
                <a:cs typeface="Roboto"/>
                <a:sym typeface="Roboto"/>
              </a:rPr>
              <a:t>I appreciate your time and feedback. Please feel free to share any comments or questions you may have to help me improve further.</a:t>
            </a:r>
          </a:p>
          <a:p>
            <a:pPr algn="just">
              <a:lnSpc>
                <a:spcPts val="3107"/>
              </a:lnSpc>
            </a:pPr>
            <a:endParaRPr lang="en-US" sz="2799" spc="55" dirty="0">
              <a:solidFill>
                <a:srgbClr val="FFFFFF"/>
              </a:solidFill>
              <a:latin typeface="Roboto"/>
              <a:ea typeface="Roboto"/>
              <a:cs typeface="Roboto"/>
              <a:sym typeface="Roboto"/>
            </a:endParaRPr>
          </a:p>
          <a:p>
            <a:pPr algn="just">
              <a:lnSpc>
                <a:spcPts val="3107"/>
              </a:lnSpc>
            </a:pPr>
            <a:r>
              <a:rPr lang="en-US" sz="2799" spc="55" dirty="0">
                <a:solidFill>
                  <a:srgbClr val="FFFFFF"/>
                </a:solidFill>
                <a:latin typeface="Roboto"/>
                <a:ea typeface="Roboto"/>
                <a:cs typeface="Roboto"/>
                <a:sym typeface="Roboto"/>
              </a:rPr>
              <a:t>Looking forward to hearing from you!</a:t>
            </a:r>
          </a:p>
          <a:p>
            <a:pPr algn="just">
              <a:lnSpc>
                <a:spcPts val="3107"/>
              </a:lnSpc>
            </a:pPr>
            <a:endParaRPr lang="en-US" sz="2799" spc="55" dirty="0">
              <a:solidFill>
                <a:srgbClr val="FFFFFF"/>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9485" y="6953233"/>
            <a:ext cx="792269" cy="764539"/>
          </a:xfrm>
          <a:custGeom>
            <a:avLst/>
            <a:gdLst/>
            <a:ahLst/>
            <a:cxnLst/>
            <a:rect l="l" t="t" r="r" b="b"/>
            <a:pathLst>
              <a:path w="792269" h="764539">
                <a:moveTo>
                  <a:pt x="0" y="0"/>
                </a:moveTo>
                <a:lnTo>
                  <a:pt x="792269" y="0"/>
                </a:lnTo>
                <a:lnTo>
                  <a:pt x="792269" y="764540"/>
                </a:lnTo>
                <a:lnTo>
                  <a:pt x="0" y="764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578078" y="3738428"/>
            <a:ext cx="0" cy="5059043"/>
          </a:xfrm>
          <a:prstGeom prst="line">
            <a:avLst/>
          </a:prstGeom>
          <a:ln w="38100" cap="flat">
            <a:solidFill>
              <a:srgbClr val="8E93A9"/>
            </a:solidFill>
            <a:prstDash val="sysDash"/>
            <a:headEnd type="none" w="sm" len="sm"/>
            <a:tailEnd type="none" w="sm" len="sm"/>
          </a:ln>
        </p:spPr>
      </p:sp>
      <p:sp>
        <p:nvSpPr>
          <p:cNvPr id="4" name="AutoShape 4"/>
          <p:cNvSpPr/>
          <p:nvPr/>
        </p:nvSpPr>
        <p:spPr>
          <a:xfrm>
            <a:off x="3455610" y="3738428"/>
            <a:ext cx="0" cy="5059043"/>
          </a:xfrm>
          <a:prstGeom prst="line">
            <a:avLst/>
          </a:prstGeom>
          <a:ln w="38100" cap="flat">
            <a:solidFill>
              <a:srgbClr val="8E93A9"/>
            </a:solidFill>
            <a:prstDash val="sysDash"/>
            <a:headEnd type="none" w="sm" len="sm"/>
            <a:tailEnd type="none" w="sm" len="sm"/>
          </a:ln>
        </p:spPr>
      </p:sp>
      <p:sp>
        <p:nvSpPr>
          <p:cNvPr id="5" name="AutoShape 5"/>
          <p:cNvSpPr/>
          <p:nvPr/>
        </p:nvSpPr>
        <p:spPr>
          <a:xfrm>
            <a:off x="6323618" y="3738428"/>
            <a:ext cx="0" cy="5059043"/>
          </a:xfrm>
          <a:prstGeom prst="line">
            <a:avLst/>
          </a:prstGeom>
          <a:ln w="38100" cap="flat">
            <a:solidFill>
              <a:srgbClr val="8E93A9"/>
            </a:solidFill>
            <a:prstDash val="sysDash"/>
            <a:headEnd type="none" w="sm" len="sm"/>
            <a:tailEnd type="none" w="sm" len="sm"/>
          </a:ln>
        </p:spPr>
      </p:sp>
      <p:sp>
        <p:nvSpPr>
          <p:cNvPr id="6" name="AutoShape 6"/>
          <p:cNvSpPr/>
          <p:nvPr/>
        </p:nvSpPr>
        <p:spPr>
          <a:xfrm>
            <a:off x="12088207" y="3738428"/>
            <a:ext cx="0" cy="5059043"/>
          </a:xfrm>
          <a:prstGeom prst="line">
            <a:avLst/>
          </a:prstGeom>
          <a:ln w="38100" cap="flat">
            <a:solidFill>
              <a:srgbClr val="8E93A9"/>
            </a:solidFill>
            <a:prstDash val="sysDash"/>
            <a:headEnd type="none" w="sm" len="sm"/>
            <a:tailEnd type="none" w="sm" len="sm"/>
          </a:ln>
        </p:spPr>
      </p:sp>
      <p:sp>
        <p:nvSpPr>
          <p:cNvPr id="7" name="AutoShape 7"/>
          <p:cNvSpPr/>
          <p:nvPr/>
        </p:nvSpPr>
        <p:spPr>
          <a:xfrm>
            <a:off x="14965740" y="3738428"/>
            <a:ext cx="0" cy="5059043"/>
          </a:xfrm>
          <a:prstGeom prst="line">
            <a:avLst/>
          </a:prstGeom>
          <a:ln w="38100" cap="flat">
            <a:solidFill>
              <a:srgbClr val="8E93A9"/>
            </a:solidFill>
            <a:prstDash val="sysDash"/>
            <a:headEnd type="none" w="sm" len="sm"/>
            <a:tailEnd type="none" w="sm" len="sm"/>
          </a:ln>
        </p:spPr>
      </p:sp>
      <p:grpSp>
        <p:nvGrpSpPr>
          <p:cNvPr id="8" name="Group 8"/>
          <p:cNvGrpSpPr/>
          <p:nvPr/>
        </p:nvGrpSpPr>
        <p:grpSpPr>
          <a:xfrm>
            <a:off x="563960" y="8095136"/>
            <a:ext cx="2724963" cy="702335"/>
            <a:chOff x="0" y="0"/>
            <a:chExt cx="1576776" cy="406400"/>
          </a:xfrm>
        </p:grpSpPr>
        <p:sp>
          <p:nvSpPr>
            <p:cNvPr id="9" name="Freeform 9"/>
            <p:cNvSpPr/>
            <p:nvPr/>
          </p:nvSpPr>
          <p:spPr>
            <a:xfrm>
              <a:off x="0" y="0"/>
              <a:ext cx="1576776" cy="406400"/>
            </a:xfrm>
            <a:custGeom>
              <a:avLst/>
              <a:gdLst/>
              <a:ahLst/>
              <a:cxnLst/>
              <a:rect l="l" t="t" r="r" b="b"/>
              <a:pathLst>
                <a:path w="1576776" h="406400">
                  <a:moveTo>
                    <a:pt x="1373576" y="0"/>
                  </a:moveTo>
                  <a:lnTo>
                    <a:pt x="0" y="0"/>
                  </a:lnTo>
                  <a:lnTo>
                    <a:pt x="0" y="406400"/>
                  </a:lnTo>
                  <a:lnTo>
                    <a:pt x="1373576" y="406400"/>
                  </a:lnTo>
                  <a:lnTo>
                    <a:pt x="1576776" y="203200"/>
                  </a:lnTo>
                  <a:lnTo>
                    <a:pt x="1373576" y="0"/>
                  </a:lnTo>
                  <a:close/>
                </a:path>
              </a:pathLst>
            </a:custGeom>
            <a:solidFill>
              <a:srgbClr val="274653"/>
            </a:solidFill>
            <a:ln cap="sq">
              <a:noFill/>
              <a:prstDash val="solid"/>
              <a:miter/>
            </a:ln>
          </p:spPr>
        </p:sp>
        <p:sp>
          <p:nvSpPr>
            <p:cNvPr id="10" name="TextBox 10"/>
            <p:cNvSpPr txBox="1"/>
            <p:nvPr/>
          </p:nvSpPr>
          <p:spPr>
            <a:xfrm>
              <a:off x="0" y="-47625"/>
              <a:ext cx="1462476" cy="454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431798" y="8095136"/>
            <a:ext cx="2724963" cy="702335"/>
            <a:chOff x="0" y="0"/>
            <a:chExt cx="1576776" cy="406400"/>
          </a:xfrm>
        </p:grpSpPr>
        <p:sp>
          <p:nvSpPr>
            <p:cNvPr id="12" name="Freeform 12"/>
            <p:cNvSpPr/>
            <p:nvPr/>
          </p:nvSpPr>
          <p:spPr>
            <a:xfrm>
              <a:off x="0" y="0"/>
              <a:ext cx="1576776" cy="406400"/>
            </a:xfrm>
            <a:custGeom>
              <a:avLst/>
              <a:gdLst/>
              <a:ahLst/>
              <a:cxnLst/>
              <a:rect l="l" t="t" r="r" b="b"/>
              <a:pathLst>
                <a:path w="1576776" h="406400">
                  <a:moveTo>
                    <a:pt x="1373576" y="0"/>
                  </a:moveTo>
                  <a:lnTo>
                    <a:pt x="0" y="0"/>
                  </a:lnTo>
                  <a:lnTo>
                    <a:pt x="0" y="406400"/>
                  </a:lnTo>
                  <a:lnTo>
                    <a:pt x="1373576" y="406400"/>
                  </a:lnTo>
                  <a:lnTo>
                    <a:pt x="1576776" y="203200"/>
                  </a:lnTo>
                  <a:lnTo>
                    <a:pt x="1373576" y="0"/>
                  </a:lnTo>
                  <a:close/>
                </a:path>
              </a:pathLst>
            </a:custGeom>
            <a:solidFill>
              <a:srgbClr val="2C9D8F"/>
            </a:solidFill>
            <a:ln cap="sq">
              <a:noFill/>
              <a:prstDash val="solid"/>
              <a:miter/>
            </a:ln>
          </p:spPr>
        </p:sp>
        <p:sp>
          <p:nvSpPr>
            <p:cNvPr id="13" name="TextBox 13"/>
            <p:cNvSpPr txBox="1"/>
            <p:nvPr/>
          </p:nvSpPr>
          <p:spPr>
            <a:xfrm>
              <a:off x="0" y="-47625"/>
              <a:ext cx="1462476" cy="45402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309161" y="8095136"/>
            <a:ext cx="2724963" cy="702335"/>
            <a:chOff x="0" y="0"/>
            <a:chExt cx="1576776" cy="406400"/>
          </a:xfrm>
        </p:grpSpPr>
        <p:sp>
          <p:nvSpPr>
            <p:cNvPr id="15" name="Freeform 15"/>
            <p:cNvSpPr/>
            <p:nvPr/>
          </p:nvSpPr>
          <p:spPr>
            <a:xfrm>
              <a:off x="0" y="0"/>
              <a:ext cx="1576776" cy="406400"/>
            </a:xfrm>
            <a:custGeom>
              <a:avLst/>
              <a:gdLst/>
              <a:ahLst/>
              <a:cxnLst/>
              <a:rect l="l" t="t" r="r" b="b"/>
              <a:pathLst>
                <a:path w="1576776" h="406400">
                  <a:moveTo>
                    <a:pt x="1373576" y="0"/>
                  </a:moveTo>
                  <a:lnTo>
                    <a:pt x="0" y="0"/>
                  </a:lnTo>
                  <a:lnTo>
                    <a:pt x="0" y="406400"/>
                  </a:lnTo>
                  <a:lnTo>
                    <a:pt x="1373576" y="406400"/>
                  </a:lnTo>
                  <a:lnTo>
                    <a:pt x="1576776" y="203200"/>
                  </a:lnTo>
                  <a:lnTo>
                    <a:pt x="1373576" y="0"/>
                  </a:lnTo>
                  <a:close/>
                </a:path>
              </a:pathLst>
            </a:custGeom>
            <a:solidFill>
              <a:srgbClr val="E9C36A"/>
            </a:solidFill>
            <a:ln cap="sq">
              <a:noFill/>
              <a:prstDash val="solid"/>
              <a:miter/>
            </a:ln>
          </p:spPr>
        </p:sp>
        <p:sp>
          <p:nvSpPr>
            <p:cNvPr id="16" name="TextBox 16"/>
            <p:cNvSpPr txBox="1"/>
            <p:nvPr/>
          </p:nvSpPr>
          <p:spPr>
            <a:xfrm>
              <a:off x="0" y="-47625"/>
              <a:ext cx="1462476" cy="45402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063886" y="8095136"/>
            <a:ext cx="2724963" cy="702335"/>
            <a:chOff x="0" y="0"/>
            <a:chExt cx="1576776" cy="406400"/>
          </a:xfrm>
        </p:grpSpPr>
        <p:sp>
          <p:nvSpPr>
            <p:cNvPr id="18" name="Freeform 18"/>
            <p:cNvSpPr/>
            <p:nvPr/>
          </p:nvSpPr>
          <p:spPr>
            <a:xfrm>
              <a:off x="0" y="0"/>
              <a:ext cx="1576776" cy="406400"/>
            </a:xfrm>
            <a:custGeom>
              <a:avLst/>
              <a:gdLst/>
              <a:ahLst/>
              <a:cxnLst/>
              <a:rect l="l" t="t" r="r" b="b"/>
              <a:pathLst>
                <a:path w="1576776" h="406400">
                  <a:moveTo>
                    <a:pt x="1373576" y="0"/>
                  </a:moveTo>
                  <a:lnTo>
                    <a:pt x="0" y="0"/>
                  </a:lnTo>
                  <a:lnTo>
                    <a:pt x="0" y="406400"/>
                  </a:lnTo>
                  <a:lnTo>
                    <a:pt x="1373576" y="406400"/>
                  </a:lnTo>
                  <a:lnTo>
                    <a:pt x="1576776" y="203200"/>
                  </a:lnTo>
                  <a:lnTo>
                    <a:pt x="1373576" y="0"/>
                  </a:lnTo>
                  <a:close/>
                </a:path>
              </a:pathLst>
            </a:custGeom>
            <a:solidFill>
              <a:srgbClr val="FF661D"/>
            </a:solidFill>
            <a:ln cap="sq">
              <a:noFill/>
              <a:prstDash val="solid"/>
              <a:miter/>
            </a:ln>
          </p:spPr>
        </p:sp>
        <p:sp>
          <p:nvSpPr>
            <p:cNvPr id="19" name="TextBox 19"/>
            <p:cNvSpPr txBox="1"/>
            <p:nvPr/>
          </p:nvSpPr>
          <p:spPr>
            <a:xfrm>
              <a:off x="0" y="-47625"/>
              <a:ext cx="1462476" cy="45402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4941248" y="8095136"/>
            <a:ext cx="2724963" cy="702335"/>
            <a:chOff x="0" y="0"/>
            <a:chExt cx="1576776" cy="406400"/>
          </a:xfrm>
        </p:grpSpPr>
        <p:sp>
          <p:nvSpPr>
            <p:cNvPr id="21" name="Freeform 21"/>
            <p:cNvSpPr/>
            <p:nvPr/>
          </p:nvSpPr>
          <p:spPr>
            <a:xfrm>
              <a:off x="0" y="0"/>
              <a:ext cx="1576776" cy="406400"/>
            </a:xfrm>
            <a:custGeom>
              <a:avLst/>
              <a:gdLst/>
              <a:ahLst/>
              <a:cxnLst/>
              <a:rect l="l" t="t" r="r" b="b"/>
              <a:pathLst>
                <a:path w="1576776" h="406400">
                  <a:moveTo>
                    <a:pt x="1373576" y="0"/>
                  </a:moveTo>
                  <a:lnTo>
                    <a:pt x="0" y="0"/>
                  </a:lnTo>
                  <a:lnTo>
                    <a:pt x="0" y="406400"/>
                  </a:lnTo>
                  <a:lnTo>
                    <a:pt x="1373576" y="406400"/>
                  </a:lnTo>
                  <a:lnTo>
                    <a:pt x="1576776" y="203200"/>
                  </a:lnTo>
                  <a:lnTo>
                    <a:pt x="1373576" y="0"/>
                  </a:lnTo>
                  <a:close/>
                </a:path>
              </a:pathLst>
            </a:custGeom>
            <a:solidFill>
              <a:srgbClr val="2A578A"/>
            </a:solidFill>
            <a:ln cap="sq">
              <a:noFill/>
              <a:prstDash val="solid"/>
              <a:miter/>
            </a:ln>
          </p:spPr>
        </p:sp>
        <p:sp>
          <p:nvSpPr>
            <p:cNvPr id="22" name="TextBox 22"/>
            <p:cNvSpPr txBox="1"/>
            <p:nvPr/>
          </p:nvSpPr>
          <p:spPr>
            <a:xfrm>
              <a:off x="0" y="-47625"/>
              <a:ext cx="1462476" cy="45402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5400000">
            <a:off x="421476" y="3453799"/>
            <a:ext cx="313204" cy="31320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274653"/>
              </a:solidFill>
              <a:prstDash val="solid"/>
              <a:miter/>
            </a:ln>
          </p:spPr>
        </p:sp>
        <p:sp>
          <p:nvSpPr>
            <p:cNvPr id="25" name="TextBox 25"/>
            <p:cNvSpPr txBox="1"/>
            <p:nvPr/>
          </p:nvSpPr>
          <p:spPr>
            <a:xfrm>
              <a:off x="76200" y="47625"/>
              <a:ext cx="660400" cy="688975"/>
            </a:xfrm>
            <a:prstGeom prst="rect">
              <a:avLst/>
            </a:prstGeom>
          </p:spPr>
          <p:txBody>
            <a:bodyPr lIns="45781" tIns="45781" rIns="45781" bIns="45781" rtlCol="0" anchor="ctr"/>
            <a:lstStyle/>
            <a:p>
              <a:pPr algn="ctr">
                <a:lnSpc>
                  <a:spcPts val="1743"/>
                </a:lnSpc>
              </a:pPr>
              <a:endParaRPr/>
            </a:p>
          </p:txBody>
        </p:sp>
      </p:grpSp>
      <p:grpSp>
        <p:nvGrpSpPr>
          <p:cNvPr id="26" name="Group 26"/>
          <p:cNvGrpSpPr/>
          <p:nvPr/>
        </p:nvGrpSpPr>
        <p:grpSpPr>
          <a:xfrm rot="-5400000">
            <a:off x="3303041" y="3453799"/>
            <a:ext cx="313204" cy="31320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2C9D8F"/>
              </a:solidFill>
              <a:prstDash val="solid"/>
              <a:miter/>
            </a:ln>
          </p:spPr>
        </p:sp>
        <p:sp>
          <p:nvSpPr>
            <p:cNvPr id="28" name="TextBox 28"/>
            <p:cNvSpPr txBox="1"/>
            <p:nvPr/>
          </p:nvSpPr>
          <p:spPr>
            <a:xfrm>
              <a:off x="76200" y="47625"/>
              <a:ext cx="660400" cy="688975"/>
            </a:xfrm>
            <a:prstGeom prst="rect">
              <a:avLst/>
            </a:prstGeom>
          </p:spPr>
          <p:txBody>
            <a:bodyPr lIns="45781" tIns="45781" rIns="45781" bIns="45781" rtlCol="0" anchor="ctr"/>
            <a:lstStyle/>
            <a:p>
              <a:pPr algn="ctr">
                <a:lnSpc>
                  <a:spcPts val="1743"/>
                </a:lnSpc>
              </a:pPr>
              <a:endParaRPr/>
            </a:p>
          </p:txBody>
        </p:sp>
      </p:grpSp>
      <p:grpSp>
        <p:nvGrpSpPr>
          <p:cNvPr id="29" name="Group 29"/>
          <p:cNvGrpSpPr/>
          <p:nvPr/>
        </p:nvGrpSpPr>
        <p:grpSpPr>
          <a:xfrm rot="-5400000">
            <a:off x="6167016" y="3453799"/>
            <a:ext cx="313204" cy="31320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E9C36A"/>
              </a:solidFill>
              <a:prstDash val="solid"/>
              <a:miter/>
            </a:ln>
          </p:spPr>
        </p:sp>
        <p:sp>
          <p:nvSpPr>
            <p:cNvPr id="31" name="TextBox 31"/>
            <p:cNvSpPr txBox="1"/>
            <p:nvPr/>
          </p:nvSpPr>
          <p:spPr>
            <a:xfrm>
              <a:off x="76200" y="47625"/>
              <a:ext cx="660400" cy="688975"/>
            </a:xfrm>
            <a:prstGeom prst="rect">
              <a:avLst/>
            </a:prstGeom>
          </p:spPr>
          <p:txBody>
            <a:bodyPr lIns="45781" tIns="45781" rIns="45781" bIns="45781" rtlCol="0" anchor="ctr"/>
            <a:lstStyle/>
            <a:p>
              <a:pPr algn="ctr">
                <a:lnSpc>
                  <a:spcPts val="1743"/>
                </a:lnSpc>
              </a:pPr>
              <a:endParaRPr/>
            </a:p>
          </p:txBody>
        </p:sp>
      </p:grpSp>
      <p:grpSp>
        <p:nvGrpSpPr>
          <p:cNvPr id="32" name="Group 32"/>
          <p:cNvGrpSpPr/>
          <p:nvPr/>
        </p:nvGrpSpPr>
        <p:grpSpPr>
          <a:xfrm rot="-5400000">
            <a:off x="11939027" y="3453799"/>
            <a:ext cx="313204" cy="31320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661D"/>
              </a:solidFill>
              <a:prstDash val="solid"/>
              <a:miter/>
            </a:ln>
          </p:spPr>
        </p:sp>
        <p:sp>
          <p:nvSpPr>
            <p:cNvPr id="34" name="TextBox 34"/>
            <p:cNvSpPr txBox="1"/>
            <p:nvPr/>
          </p:nvSpPr>
          <p:spPr>
            <a:xfrm>
              <a:off x="76200" y="47625"/>
              <a:ext cx="660400" cy="688975"/>
            </a:xfrm>
            <a:prstGeom prst="rect">
              <a:avLst/>
            </a:prstGeom>
          </p:spPr>
          <p:txBody>
            <a:bodyPr lIns="45781" tIns="45781" rIns="45781" bIns="45781" rtlCol="0" anchor="ctr"/>
            <a:lstStyle/>
            <a:p>
              <a:pPr algn="ctr">
                <a:lnSpc>
                  <a:spcPts val="1743"/>
                </a:lnSpc>
              </a:pPr>
              <a:endParaRPr/>
            </a:p>
          </p:txBody>
        </p:sp>
      </p:grpSp>
      <p:grpSp>
        <p:nvGrpSpPr>
          <p:cNvPr id="35" name="Group 35"/>
          <p:cNvGrpSpPr/>
          <p:nvPr/>
        </p:nvGrpSpPr>
        <p:grpSpPr>
          <a:xfrm rot="-5400000">
            <a:off x="14809138" y="3453799"/>
            <a:ext cx="313204" cy="31320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2A578A"/>
              </a:solidFill>
              <a:prstDash val="solid"/>
              <a:miter/>
            </a:ln>
          </p:spPr>
        </p:sp>
        <p:sp>
          <p:nvSpPr>
            <p:cNvPr id="37" name="TextBox 37"/>
            <p:cNvSpPr txBox="1"/>
            <p:nvPr/>
          </p:nvSpPr>
          <p:spPr>
            <a:xfrm>
              <a:off x="76200" y="47625"/>
              <a:ext cx="660400" cy="688975"/>
            </a:xfrm>
            <a:prstGeom prst="rect">
              <a:avLst/>
            </a:prstGeom>
          </p:spPr>
          <p:txBody>
            <a:bodyPr lIns="45781" tIns="45781" rIns="45781" bIns="45781" rtlCol="0" anchor="ctr"/>
            <a:lstStyle/>
            <a:p>
              <a:pPr algn="ctr">
                <a:lnSpc>
                  <a:spcPts val="1743"/>
                </a:lnSpc>
              </a:pPr>
              <a:endParaRPr/>
            </a:p>
          </p:txBody>
        </p:sp>
      </p:grpSp>
      <p:sp>
        <p:nvSpPr>
          <p:cNvPr id="38" name="Freeform 38"/>
          <p:cNvSpPr/>
          <p:nvPr/>
        </p:nvSpPr>
        <p:spPr>
          <a:xfrm>
            <a:off x="1312316" y="3757478"/>
            <a:ext cx="1143000" cy="1143000"/>
          </a:xfrm>
          <a:custGeom>
            <a:avLst/>
            <a:gdLst/>
            <a:ahLst/>
            <a:cxnLst/>
            <a:rect l="l" t="t" r="r" b="b"/>
            <a:pathLst>
              <a:path w="1143000" h="1143000">
                <a:moveTo>
                  <a:pt x="0" y="0"/>
                </a:moveTo>
                <a:lnTo>
                  <a:pt x="1143000" y="0"/>
                </a:lnTo>
                <a:lnTo>
                  <a:pt x="1143000" y="1143000"/>
                </a:lnTo>
                <a:lnTo>
                  <a:pt x="0" y="1143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9" name="Freeform 39"/>
          <p:cNvSpPr/>
          <p:nvPr/>
        </p:nvSpPr>
        <p:spPr>
          <a:xfrm>
            <a:off x="4282576" y="3874207"/>
            <a:ext cx="1174267" cy="1174267"/>
          </a:xfrm>
          <a:custGeom>
            <a:avLst/>
            <a:gdLst/>
            <a:ahLst/>
            <a:cxnLst/>
            <a:rect l="l" t="t" r="r" b="b"/>
            <a:pathLst>
              <a:path w="1174267" h="1174267">
                <a:moveTo>
                  <a:pt x="0" y="0"/>
                </a:moveTo>
                <a:lnTo>
                  <a:pt x="1174267" y="0"/>
                </a:lnTo>
                <a:lnTo>
                  <a:pt x="1174267" y="1174267"/>
                </a:lnTo>
                <a:lnTo>
                  <a:pt x="0" y="1174267"/>
                </a:lnTo>
                <a:lnTo>
                  <a:pt x="0" y="0"/>
                </a:lnTo>
                <a:close/>
              </a:path>
            </a:pathLst>
          </a:custGeom>
          <a:blipFill>
            <a:blip r:embed="rId6"/>
            <a:stretch>
              <a:fillRect/>
            </a:stretch>
          </a:blipFill>
        </p:spPr>
      </p:sp>
      <p:sp>
        <p:nvSpPr>
          <p:cNvPr id="40" name="AutoShape 40"/>
          <p:cNvSpPr/>
          <p:nvPr/>
        </p:nvSpPr>
        <p:spPr>
          <a:xfrm>
            <a:off x="9210675" y="3738428"/>
            <a:ext cx="0" cy="5059043"/>
          </a:xfrm>
          <a:prstGeom prst="line">
            <a:avLst/>
          </a:prstGeom>
          <a:ln w="38100" cap="flat">
            <a:solidFill>
              <a:srgbClr val="8E93A9"/>
            </a:solidFill>
            <a:prstDash val="sysDash"/>
            <a:headEnd type="none" w="sm" len="sm"/>
            <a:tailEnd type="none" w="sm" len="sm"/>
          </a:ln>
        </p:spPr>
      </p:sp>
      <p:grpSp>
        <p:nvGrpSpPr>
          <p:cNvPr id="41" name="Group 41"/>
          <p:cNvGrpSpPr/>
          <p:nvPr/>
        </p:nvGrpSpPr>
        <p:grpSpPr>
          <a:xfrm>
            <a:off x="9186523" y="8095136"/>
            <a:ext cx="2724963" cy="702335"/>
            <a:chOff x="0" y="0"/>
            <a:chExt cx="1576776" cy="406400"/>
          </a:xfrm>
        </p:grpSpPr>
        <p:sp>
          <p:nvSpPr>
            <p:cNvPr id="42" name="Freeform 42"/>
            <p:cNvSpPr/>
            <p:nvPr/>
          </p:nvSpPr>
          <p:spPr>
            <a:xfrm>
              <a:off x="0" y="0"/>
              <a:ext cx="1576776" cy="406400"/>
            </a:xfrm>
            <a:custGeom>
              <a:avLst/>
              <a:gdLst/>
              <a:ahLst/>
              <a:cxnLst/>
              <a:rect l="l" t="t" r="r" b="b"/>
              <a:pathLst>
                <a:path w="1576776" h="406400">
                  <a:moveTo>
                    <a:pt x="1373576" y="0"/>
                  </a:moveTo>
                  <a:lnTo>
                    <a:pt x="0" y="0"/>
                  </a:lnTo>
                  <a:lnTo>
                    <a:pt x="0" y="406400"/>
                  </a:lnTo>
                  <a:lnTo>
                    <a:pt x="1373576" y="406400"/>
                  </a:lnTo>
                  <a:lnTo>
                    <a:pt x="1576776" y="203200"/>
                  </a:lnTo>
                  <a:lnTo>
                    <a:pt x="1373576" y="0"/>
                  </a:lnTo>
                  <a:close/>
                </a:path>
              </a:pathLst>
            </a:custGeom>
            <a:solidFill>
              <a:srgbClr val="ED8959"/>
            </a:solidFill>
            <a:ln cap="sq">
              <a:noFill/>
              <a:prstDash val="solid"/>
              <a:miter/>
            </a:ln>
          </p:spPr>
        </p:sp>
        <p:sp>
          <p:nvSpPr>
            <p:cNvPr id="43" name="TextBox 43"/>
            <p:cNvSpPr txBox="1"/>
            <p:nvPr/>
          </p:nvSpPr>
          <p:spPr>
            <a:xfrm>
              <a:off x="0" y="-47625"/>
              <a:ext cx="1462476" cy="454025"/>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rot="-5400000">
            <a:off x="9054073" y="3453799"/>
            <a:ext cx="313204" cy="31320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ED8959"/>
              </a:solidFill>
              <a:prstDash val="solid"/>
              <a:miter/>
            </a:ln>
          </p:spPr>
        </p:sp>
        <p:sp>
          <p:nvSpPr>
            <p:cNvPr id="46" name="TextBox 46"/>
            <p:cNvSpPr txBox="1"/>
            <p:nvPr/>
          </p:nvSpPr>
          <p:spPr>
            <a:xfrm>
              <a:off x="76200" y="47625"/>
              <a:ext cx="660400" cy="688975"/>
            </a:xfrm>
            <a:prstGeom prst="rect">
              <a:avLst/>
            </a:prstGeom>
          </p:spPr>
          <p:txBody>
            <a:bodyPr lIns="45781" tIns="45781" rIns="45781" bIns="45781" rtlCol="0" anchor="ctr"/>
            <a:lstStyle/>
            <a:p>
              <a:pPr algn="ctr">
                <a:lnSpc>
                  <a:spcPts val="1743"/>
                </a:lnSpc>
              </a:pPr>
              <a:endParaRPr/>
            </a:p>
          </p:txBody>
        </p:sp>
      </p:grpSp>
      <p:sp>
        <p:nvSpPr>
          <p:cNvPr id="47" name="Freeform 47"/>
          <p:cNvSpPr/>
          <p:nvPr/>
        </p:nvSpPr>
        <p:spPr>
          <a:xfrm>
            <a:off x="7269500" y="3794442"/>
            <a:ext cx="969625" cy="1162969"/>
          </a:xfrm>
          <a:custGeom>
            <a:avLst/>
            <a:gdLst/>
            <a:ahLst/>
            <a:cxnLst/>
            <a:rect l="l" t="t" r="r" b="b"/>
            <a:pathLst>
              <a:path w="969625" h="1162969">
                <a:moveTo>
                  <a:pt x="0" y="0"/>
                </a:moveTo>
                <a:lnTo>
                  <a:pt x="969625" y="0"/>
                </a:lnTo>
                <a:lnTo>
                  <a:pt x="969625" y="1162969"/>
                </a:lnTo>
                <a:lnTo>
                  <a:pt x="0" y="11629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8" name="Freeform 48"/>
          <p:cNvSpPr/>
          <p:nvPr/>
        </p:nvSpPr>
        <p:spPr>
          <a:xfrm>
            <a:off x="9961950" y="3738428"/>
            <a:ext cx="1218983" cy="1218983"/>
          </a:xfrm>
          <a:custGeom>
            <a:avLst/>
            <a:gdLst/>
            <a:ahLst/>
            <a:cxnLst/>
            <a:rect l="l" t="t" r="r" b="b"/>
            <a:pathLst>
              <a:path w="1218983" h="1218983">
                <a:moveTo>
                  <a:pt x="0" y="0"/>
                </a:moveTo>
                <a:lnTo>
                  <a:pt x="1218983" y="0"/>
                </a:lnTo>
                <a:lnTo>
                  <a:pt x="1218983" y="1218983"/>
                </a:lnTo>
                <a:lnTo>
                  <a:pt x="0" y="1218983"/>
                </a:lnTo>
                <a:lnTo>
                  <a:pt x="0" y="0"/>
                </a:lnTo>
                <a:close/>
              </a:path>
            </a:pathLst>
          </a:custGeom>
          <a:blipFill>
            <a:blip r:embed="rId9"/>
            <a:stretch>
              <a:fillRect/>
            </a:stretch>
          </a:blipFill>
        </p:spPr>
      </p:sp>
      <p:sp>
        <p:nvSpPr>
          <p:cNvPr id="49" name="Freeform 49"/>
          <p:cNvSpPr/>
          <p:nvPr/>
        </p:nvSpPr>
        <p:spPr>
          <a:xfrm>
            <a:off x="12966606" y="3588612"/>
            <a:ext cx="1178092" cy="1178092"/>
          </a:xfrm>
          <a:custGeom>
            <a:avLst/>
            <a:gdLst/>
            <a:ahLst/>
            <a:cxnLst/>
            <a:rect l="l" t="t" r="r" b="b"/>
            <a:pathLst>
              <a:path w="1178092" h="1178092">
                <a:moveTo>
                  <a:pt x="0" y="0"/>
                </a:moveTo>
                <a:lnTo>
                  <a:pt x="1178092" y="0"/>
                </a:lnTo>
                <a:lnTo>
                  <a:pt x="1178092" y="1178092"/>
                </a:lnTo>
                <a:lnTo>
                  <a:pt x="0" y="1178092"/>
                </a:lnTo>
                <a:lnTo>
                  <a:pt x="0" y="0"/>
                </a:lnTo>
                <a:close/>
              </a:path>
            </a:pathLst>
          </a:custGeom>
          <a:blipFill>
            <a:blip r:embed="rId10"/>
            <a:stretch>
              <a:fillRect/>
            </a:stretch>
          </a:blipFill>
        </p:spPr>
      </p:sp>
      <p:sp>
        <p:nvSpPr>
          <p:cNvPr id="50" name="Freeform 50"/>
          <p:cNvSpPr/>
          <p:nvPr/>
        </p:nvSpPr>
        <p:spPr>
          <a:xfrm>
            <a:off x="15647277" y="3794442"/>
            <a:ext cx="1128864" cy="1128864"/>
          </a:xfrm>
          <a:custGeom>
            <a:avLst/>
            <a:gdLst/>
            <a:ahLst/>
            <a:cxnLst/>
            <a:rect l="l" t="t" r="r" b="b"/>
            <a:pathLst>
              <a:path w="1128864" h="1128864">
                <a:moveTo>
                  <a:pt x="0" y="0"/>
                </a:moveTo>
                <a:lnTo>
                  <a:pt x="1128864" y="0"/>
                </a:lnTo>
                <a:lnTo>
                  <a:pt x="1128864" y="1128864"/>
                </a:lnTo>
                <a:lnTo>
                  <a:pt x="0" y="1128864"/>
                </a:lnTo>
                <a:lnTo>
                  <a:pt x="0" y="0"/>
                </a:lnTo>
                <a:close/>
              </a:path>
            </a:pathLst>
          </a:custGeom>
          <a:blipFill>
            <a:blip r:embed="rId11"/>
            <a:stretch>
              <a:fillRect/>
            </a:stretch>
          </a:blipFill>
        </p:spPr>
      </p:sp>
      <p:sp>
        <p:nvSpPr>
          <p:cNvPr id="51" name="TextBox 51"/>
          <p:cNvSpPr txBox="1"/>
          <p:nvPr/>
        </p:nvSpPr>
        <p:spPr>
          <a:xfrm>
            <a:off x="2543870" y="1095375"/>
            <a:ext cx="13200261" cy="782956"/>
          </a:xfrm>
          <a:prstGeom prst="rect">
            <a:avLst/>
          </a:prstGeom>
        </p:spPr>
        <p:txBody>
          <a:bodyPr lIns="0" tIns="0" rIns="0" bIns="0" rtlCol="0" anchor="t">
            <a:spAutoFit/>
          </a:bodyPr>
          <a:lstStyle/>
          <a:p>
            <a:pPr algn="ctr">
              <a:lnSpc>
                <a:spcPts val="5880"/>
              </a:lnSpc>
            </a:pPr>
            <a:r>
              <a:rPr lang="en-US" sz="5600" b="1">
                <a:solidFill>
                  <a:srgbClr val="3A72B2"/>
                </a:solidFill>
                <a:latin typeface="Roboto Bold"/>
                <a:ea typeface="Roboto Bold"/>
                <a:cs typeface="Roboto Bold"/>
                <a:sym typeface="Roboto Bold"/>
              </a:rPr>
              <a:t>Business Insight Summary</a:t>
            </a:r>
          </a:p>
        </p:txBody>
      </p:sp>
      <p:sp>
        <p:nvSpPr>
          <p:cNvPr id="52" name="TextBox 52"/>
          <p:cNvSpPr txBox="1"/>
          <p:nvPr/>
        </p:nvSpPr>
        <p:spPr>
          <a:xfrm>
            <a:off x="734680" y="5333305"/>
            <a:ext cx="2568361" cy="438150"/>
          </a:xfrm>
          <a:prstGeom prst="rect">
            <a:avLst/>
          </a:prstGeom>
        </p:spPr>
        <p:txBody>
          <a:bodyPr lIns="0" tIns="0" rIns="0" bIns="0" rtlCol="0" anchor="t">
            <a:spAutoFit/>
          </a:bodyPr>
          <a:lstStyle/>
          <a:p>
            <a:pPr algn="ctr">
              <a:lnSpc>
                <a:spcPts val="3359"/>
              </a:lnSpc>
            </a:pPr>
            <a:r>
              <a:rPr lang="en-US" sz="2799" b="1">
                <a:solidFill>
                  <a:srgbClr val="000000"/>
                </a:solidFill>
                <a:latin typeface="Roboto Bold"/>
                <a:ea typeface="Roboto Bold"/>
                <a:cs typeface="Roboto Bold"/>
                <a:sym typeface="Roboto Bold"/>
              </a:rPr>
              <a:t>$ 5,397,358.74</a:t>
            </a:r>
          </a:p>
        </p:txBody>
      </p:sp>
      <p:sp>
        <p:nvSpPr>
          <p:cNvPr id="53" name="TextBox 53"/>
          <p:cNvSpPr txBox="1"/>
          <p:nvPr/>
        </p:nvSpPr>
        <p:spPr>
          <a:xfrm>
            <a:off x="852830" y="8255803"/>
            <a:ext cx="2147224" cy="400050"/>
          </a:xfrm>
          <a:prstGeom prst="rect">
            <a:avLst/>
          </a:prstGeom>
        </p:spPr>
        <p:txBody>
          <a:bodyPr lIns="0" tIns="0" rIns="0" bIns="0" rtlCol="0" anchor="t">
            <a:spAutoFit/>
          </a:bodyPr>
          <a:lstStyle/>
          <a:p>
            <a:pPr algn="ctr">
              <a:lnSpc>
                <a:spcPts val="3119"/>
              </a:lnSpc>
            </a:pPr>
            <a:r>
              <a:rPr lang="en-US" sz="2599" b="1">
                <a:solidFill>
                  <a:srgbClr val="FFFFFF"/>
                </a:solidFill>
                <a:latin typeface="Roboto Bold"/>
                <a:ea typeface="Roboto Bold"/>
                <a:cs typeface="Roboto Bold"/>
                <a:sym typeface="Roboto Bold"/>
              </a:rPr>
              <a:t>REVENUE</a:t>
            </a:r>
          </a:p>
        </p:txBody>
      </p:sp>
      <p:sp>
        <p:nvSpPr>
          <p:cNvPr id="54" name="TextBox 54"/>
          <p:cNvSpPr txBox="1"/>
          <p:nvPr/>
        </p:nvSpPr>
        <p:spPr>
          <a:xfrm>
            <a:off x="3720667" y="8255803"/>
            <a:ext cx="2147224" cy="400050"/>
          </a:xfrm>
          <a:prstGeom prst="rect">
            <a:avLst/>
          </a:prstGeom>
        </p:spPr>
        <p:txBody>
          <a:bodyPr lIns="0" tIns="0" rIns="0" bIns="0" rtlCol="0" anchor="t">
            <a:spAutoFit/>
          </a:bodyPr>
          <a:lstStyle/>
          <a:p>
            <a:pPr algn="ctr">
              <a:lnSpc>
                <a:spcPts val="3119"/>
              </a:lnSpc>
            </a:pPr>
            <a:r>
              <a:rPr lang="en-US" sz="2599" b="1">
                <a:solidFill>
                  <a:srgbClr val="FFFFFF"/>
                </a:solidFill>
                <a:latin typeface="Roboto Bold"/>
                <a:ea typeface="Roboto Bold"/>
                <a:cs typeface="Roboto Bold"/>
                <a:sym typeface="Roboto Bold"/>
              </a:rPr>
              <a:t>CUSTOMER</a:t>
            </a:r>
          </a:p>
        </p:txBody>
      </p:sp>
      <p:sp>
        <p:nvSpPr>
          <p:cNvPr id="55" name="TextBox 55"/>
          <p:cNvSpPr txBox="1"/>
          <p:nvPr/>
        </p:nvSpPr>
        <p:spPr>
          <a:xfrm>
            <a:off x="6598030" y="8255803"/>
            <a:ext cx="2147224" cy="371475"/>
          </a:xfrm>
          <a:prstGeom prst="rect">
            <a:avLst/>
          </a:prstGeom>
        </p:spPr>
        <p:txBody>
          <a:bodyPr lIns="0" tIns="0" rIns="0" bIns="0" rtlCol="0" anchor="t">
            <a:spAutoFit/>
          </a:bodyPr>
          <a:lstStyle/>
          <a:p>
            <a:pPr algn="ctr">
              <a:lnSpc>
                <a:spcPts val="2879"/>
              </a:lnSpc>
            </a:pPr>
            <a:r>
              <a:rPr lang="en-US" sz="2400" b="1">
                <a:solidFill>
                  <a:srgbClr val="FFFFFF"/>
                </a:solidFill>
                <a:latin typeface="Roboto Bold"/>
                <a:ea typeface="Roboto Bold"/>
                <a:cs typeface="Roboto Bold"/>
                <a:sym typeface="Roboto Bold"/>
              </a:rPr>
              <a:t>TRANSACTION</a:t>
            </a:r>
          </a:p>
        </p:txBody>
      </p:sp>
      <p:sp>
        <p:nvSpPr>
          <p:cNvPr id="56" name="TextBox 56"/>
          <p:cNvSpPr txBox="1"/>
          <p:nvPr/>
        </p:nvSpPr>
        <p:spPr>
          <a:xfrm>
            <a:off x="12352755" y="8255803"/>
            <a:ext cx="2147224" cy="400050"/>
          </a:xfrm>
          <a:prstGeom prst="rect">
            <a:avLst/>
          </a:prstGeom>
        </p:spPr>
        <p:txBody>
          <a:bodyPr lIns="0" tIns="0" rIns="0" bIns="0" rtlCol="0" anchor="t">
            <a:spAutoFit/>
          </a:bodyPr>
          <a:lstStyle/>
          <a:p>
            <a:pPr algn="ctr">
              <a:lnSpc>
                <a:spcPts val="3119"/>
              </a:lnSpc>
            </a:pPr>
            <a:r>
              <a:rPr lang="en-US" sz="2599" b="1">
                <a:solidFill>
                  <a:srgbClr val="FFFFFF"/>
                </a:solidFill>
                <a:latin typeface="Roboto Bold"/>
                <a:ea typeface="Roboto Bold"/>
                <a:cs typeface="Roboto Bold"/>
                <a:sym typeface="Roboto Bold"/>
              </a:rPr>
              <a:t>DISCOUNT </a:t>
            </a:r>
          </a:p>
        </p:txBody>
      </p:sp>
      <p:sp>
        <p:nvSpPr>
          <p:cNvPr id="57" name="TextBox 57"/>
          <p:cNvSpPr txBox="1"/>
          <p:nvPr/>
        </p:nvSpPr>
        <p:spPr>
          <a:xfrm>
            <a:off x="15230118" y="8255803"/>
            <a:ext cx="2147224" cy="419100"/>
          </a:xfrm>
          <a:prstGeom prst="rect">
            <a:avLst/>
          </a:prstGeom>
        </p:spPr>
        <p:txBody>
          <a:bodyPr lIns="0" tIns="0" rIns="0" bIns="0" rtlCol="0" anchor="t">
            <a:spAutoFit/>
          </a:bodyPr>
          <a:lstStyle/>
          <a:p>
            <a:pPr algn="ctr">
              <a:lnSpc>
                <a:spcPts val="3239"/>
              </a:lnSpc>
            </a:pPr>
            <a:r>
              <a:rPr lang="en-US" sz="2699" b="1">
                <a:solidFill>
                  <a:srgbClr val="FFFFFF"/>
                </a:solidFill>
                <a:latin typeface="Roboto Bold"/>
                <a:ea typeface="Roboto Bold"/>
                <a:cs typeface="Roboto Bold"/>
                <a:sym typeface="Roboto Bold"/>
              </a:rPr>
              <a:t>TAX</a:t>
            </a:r>
          </a:p>
        </p:txBody>
      </p:sp>
      <p:sp>
        <p:nvSpPr>
          <p:cNvPr id="58" name="TextBox 58"/>
          <p:cNvSpPr txBox="1"/>
          <p:nvPr/>
        </p:nvSpPr>
        <p:spPr>
          <a:xfrm>
            <a:off x="3862069" y="5333305"/>
            <a:ext cx="2147224" cy="857250"/>
          </a:xfrm>
          <a:prstGeom prst="rect">
            <a:avLst/>
          </a:prstGeom>
        </p:spPr>
        <p:txBody>
          <a:bodyPr lIns="0" tIns="0" rIns="0" bIns="0" rtlCol="0" anchor="t">
            <a:spAutoFit/>
          </a:bodyPr>
          <a:lstStyle/>
          <a:p>
            <a:pPr algn="ctr">
              <a:lnSpc>
                <a:spcPts val="3359"/>
              </a:lnSpc>
            </a:pPr>
            <a:r>
              <a:rPr lang="en-US" sz="2799" b="1">
                <a:solidFill>
                  <a:srgbClr val="000000"/>
                </a:solidFill>
                <a:latin typeface="Roboto Bold"/>
                <a:ea typeface="Roboto Bold"/>
                <a:cs typeface="Roboto Bold"/>
                <a:sym typeface="Roboto Bold"/>
              </a:rPr>
              <a:t>1,468</a:t>
            </a:r>
          </a:p>
          <a:p>
            <a:pPr algn="ctr">
              <a:lnSpc>
                <a:spcPts val="3359"/>
              </a:lnSpc>
            </a:pPr>
            <a:r>
              <a:rPr lang="en-US" sz="2799" b="1">
                <a:solidFill>
                  <a:srgbClr val="000000"/>
                </a:solidFill>
                <a:latin typeface="Roboto Bold"/>
                <a:ea typeface="Roboto Bold"/>
                <a:cs typeface="Roboto Bold"/>
                <a:sym typeface="Roboto Bold"/>
              </a:rPr>
              <a:t>Customers</a:t>
            </a:r>
          </a:p>
        </p:txBody>
      </p:sp>
      <p:sp>
        <p:nvSpPr>
          <p:cNvPr id="59" name="TextBox 59"/>
          <p:cNvSpPr txBox="1"/>
          <p:nvPr/>
        </p:nvSpPr>
        <p:spPr>
          <a:xfrm>
            <a:off x="734680" y="6466780"/>
            <a:ext cx="2554243" cy="974725"/>
          </a:xfrm>
          <a:prstGeom prst="rect">
            <a:avLst/>
          </a:prstGeom>
        </p:spPr>
        <p:txBody>
          <a:bodyPr lIns="0" tIns="0" rIns="0" bIns="0" rtlCol="0" anchor="t">
            <a:spAutoFit/>
          </a:bodyPr>
          <a:lstStyle/>
          <a:p>
            <a:pPr algn="ctr">
              <a:lnSpc>
                <a:spcPts val="2599"/>
              </a:lnSpc>
            </a:pPr>
            <a:r>
              <a:rPr lang="en-US" sz="1999" b="1">
                <a:solidFill>
                  <a:srgbClr val="000000">
                    <a:alpha val="74902"/>
                  </a:srgbClr>
                </a:solidFill>
                <a:latin typeface="Roboto Bold"/>
                <a:ea typeface="Roboto Bold"/>
                <a:cs typeface="Roboto Bold"/>
                <a:sym typeface="Roboto Bold"/>
              </a:rPr>
              <a:t>Invoice Value after Discount and  Tax of each Transaction </a:t>
            </a:r>
          </a:p>
        </p:txBody>
      </p:sp>
      <p:sp>
        <p:nvSpPr>
          <p:cNvPr id="60" name="TextBox 60"/>
          <p:cNvSpPr txBox="1"/>
          <p:nvPr/>
        </p:nvSpPr>
        <p:spPr>
          <a:xfrm>
            <a:off x="3671567" y="6466780"/>
            <a:ext cx="2436093" cy="974725"/>
          </a:xfrm>
          <a:prstGeom prst="rect">
            <a:avLst/>
          </a:prstGeom>
        </p:spPr>
        <p:txBody>
          <a:bodyPr lIns="0" tIns="0" rIns="0" bIns="0" rtlCol="0" anchor="t">
            <a:spAutoFit/>
          </a:bodyPr>
          <a:lstStyle/>
          <a:p>
            <a:pPr algn="ctr">
              <a:lnSpc>
                <a:spcPts val="2599"/>
              </a:lnSpc>
            </a:pPr>
            <a:r>
              <a:rPr lang="en-US" sz="1999" b="1">
                <a:solidFill>
                  <a:srgbClr val="000000">
                    <a:alpha val="74902"/>
                  </a:srgbClr>
                </a:solidFill>
                <a:latin typeface="Roboto Bold"/>
                <a:ea typeface="Roboto Bold"/>
                <a:cs typeface="Roboto Bold"/>
                <a:sym typeface="Roboto Bold"/>
              </a:rPr>
              <a:t>Total Unique Customers Who Made Transactions</a:t>
            </a:r>
          </a:p>
        </p:txBody>
      </p:sp>
      <p:sp>
        <p:nvSpPr>
          <p:cNvPr id="61" name="TextBox 61"/>
          <p:cNvSpPr txBox="1"/>
          <p:nvPr/>
        </p:nvSpPr>
        <p:spPr>
          <a:xfrm>
            <a:off x="6598030" y="5333305"/>
            <a:ext cx="2445515" cy="857250"/>
          </a:xfrm>
          <a:prstGeom prst="rect">
            <a:avLst/>
          </a:prstGeom>
        </p:spPr>
        <p:txBody>
          <a:bodyPr lIns="0" tIns="0" rIns="0" bIns="0" rtlCol="0" anchor="t">
            <a:spAutoFit/>
          </a:bodyPr>
          <a:lstStyle/>
          <a:p>
            <a:pPr algn="ctr">
              <a:lnSpc>
                <a:spcPts val="3359"/>
              </a:lnSpc>
            </a:pPr>
            <a:r>
              <a:rPr lang="en-US" sz="2799" b="1">
                <a:solidFill>
                  <a:srgbClr val="000000"/>
                </a:solidFill>
                <a:latin typeface="Roboto Bold"/>
                <a:ea typeface="Roboto Bold"/>
                <a:cs typeface="Roboto Bold"/>
                <a:sym typeface="Roboto Bold"/>
              </a:rPr>
              <a:t>25,061 Transactions </a:t>
            </a:r>
          </a:p>
        </p:txBody>
      </p:sp>
      <p:sp>
        <p:nvSpPr>
          <p:cNvPr id="62" name="TextBox 62"/>
          <p:cNvSpPr txBox="1"/>
          <p:nvPr/>
        </p:nvSpPr>
        <p:spPr>
          <a:xfrm>
            <a:off x="6542693" y="6600765"/>
            <a:ext cx="2451974" cy="918845"/>
          </a:xfrm>
          <a:prstGeom prst="rect">
            <a:avLst/>
          </a:prstGeom>
        </p:spPr>
        <p:txBody>
          <a:bodyPr lIns="0" tIns="0" rIns="0" bIns="0" rtlCol="0" anchor="t">
            <a:spAutoFit/>
          </a:bodyPr>
          <a:lstStyle/>
          <a:p>
            <a:pPr algn="ctr">
              <a:lnSpc>
                <a:spcPts val="2469"/>
              </a:lnSpc>
            </a:pPr>
            <a:r>
              <a:rPr lang="en-US" sz="1899" b="1">
                <a:solidFill>
                  <a:srgbClr val="000000">
                    <a:alpha val="74902"/>
                  </a:srgbClr>
                </a:solidFill>
                <a:latin typeface="Roboto Bold"/>
                <a:ea typeface="Roboto Bold"/>
                <a:cs typeface="Roboto Bold"/>
                <a:sym typeface="Roboto Bold"/>
              </a:rPr>
              <a:t>Total Invoice Count of Unique Transactions Created by Customers</a:t>
            </a:r>
          </a:p>
        </p:txBody>
      </p:sp>
      <p:sp>
        <p:nvSpPr>
          <p:cNvPr id="63" name="TextBox 63"/>
          <p:cNvSpPr txBox="1"/>
          <p:nvPr/>
        </p:nvSpPr>
        <p:spPr>
          <a:xfrm>
            <a:off x="12386687" y="5333305"/>
            <a:ext cx="2402162" cy="438150"/>
          </a:xfrm>
          <a:prstGeom prst="rect">
            <a:avLst/>
          </a:prstGeom>
        </p:spPr>
        <p:txBody>
          <a:bodyPr lIns="0" tIns="0" rIns="0" bIns="0" rtlCol="0" anchor="t">
            <a:spAutoFit/>
          </a:bodyPr>
          <a:lstStyle/>
          <a:p>
            <a:pPr algn="ctr">
              <a:lnSpc>
                <a:spcPts val="3359"/>
              </a:lnSpc>
            </a:pPr>
            <a:r>
              <a:rPr lang="en-US" sz="2799" b="1">
                <a:solidFill>
                  <a:srgbClr val="000000"/>
                </a:solidFill>
                <a:latin typeface="Roboto Bold"/>
                <a:ea typeface="Roboto Bold"/>
                <a:cs typeface="Roboto Bold"/>
                <a:sym typeface="Roboto Bold"/>
              </a:rPr>
              <a:t>$ 310,772.46</a:t>
            </a:r>
          </a:p>
        </p:txBody>
      </p:sp>
      <p:sp>
        <p:nvSpPr>
          <p:cNvPr id="64" name="TextBox 64"/>
          <p:cNvSpPr txBox="1"/>
          <p:nvPr/>
        </p:nvSpPr>
        <p:spPr>
          <a:xfrm>
            <a:off x="12386687" y="6466780"/>
            <a:ext cx="2147224" cy="687705"/>
          </a:xfrm>
          <a:prstGeom prst="rect">
            <a:avLst/>
          </a:prstGeom>
        </p:spPr>
        <p:txBody>
          <a:bodyPr lIns="0" tIns="0" rIns="0" bIns="0" rtlCol="0" anchor="t">
            <a:spAutoFit/>
          </a:bodyPr>
          <a:lstStyle/>
          <a:p>
            <a:pPr algn="ctr">
              <a:lnSpc>
                <a:spcPts val="2729"/>
              </a:lnSpc>
            </a:pPr>
            <a:r>
              <a:rPr lang="en-US" sz="2099" b="1">
                <a:solidFill>
                  <a:srgbClr val="000000">
                    <a:alpha val="74902"/>
                  </a:srgbClr>
                </a:solidFill>
                <a:latin typeface="Roboto Bold"/>
                <a:ea typeface="Roboto Bold"/>
                <a:cs typeface="Roboto Bold"/>
                <a:sym typeface="Roboto Bold"/>
              </a:rPr>
              <a:t>Total Discounted Sales</a:t>
            </a:r>
          </a:p>
        </p:txBody>
      </p:sp>
      <p:sp>
        <p:nvSpPr>
          <p:cNvPr id="65" name="TextBox 65"/>
          <p:cNvSpPr txBox="1"/>
          <p:nvPr/>
        </p:nvSpPr>
        <p:spPr>
          <a:xfrm>
            <a:off x="15264219" y="5400615"/>
            <a:ext cx="2147224" cy="438150"/>
          </a:xfrm>
          <a:prstGeom prst="rect">
            <a:avLst/>
          </a:prstGeom>
        </p:spPr>
        <p:txBody>
          <a:bodyPr lIns="0" tIns="0" rIns="0" bIns="0" rtlCol="0" anchor="t">
            <a:spAutoFit/>
          </a:bodyPr>
          <a:lstStyle/>
          <a:p>
            <a:pPr algn="ctr">
              <a:lnSpc>
                <a:spcPts val="3359"/>
              </a:lnSpc>
            </a:pPr>
            <a:r>
              <a:rPr lang="en-US" sz="2799" b="1">
                <a:solidFill>
                  <a:srgbClr val="000000"/>
                </a:solidFill>
                <a:latin typeface="Roboto Bold"/>
                <a:ea typeface="Roboto Bold"/>
                <a:cs typeface="Roboto Bold"/>
                <a:sym typeface="Roboto Bold"/>
              </a:rPr>
              <a:t>$ 480,701.51</a:t>
            </a:r>
          </a:p>
        </p:txBody>
      </p:sp>
      <p:sp>
        <p:nvSpPr>
          <p:cNvPr id="66" name="TextBox 66"/>
          <p:cNvSpPr txBox="1"/>
          <p:nvPr/>
        </p:nvSpPr>
        <p:spPr>
          <a:xfrm>
            <a:off x="15264219" y="6610290"/>
            <a:ext cx="2147224" cy="687705"/>
          </a:xfrm>
          <a:prstGeom prst="rect">
            <a:avLst/>
          </a:prstGeom>
        </p:spPr>
        <p:txBody>
          <a:bodyPr lIns="0" tIns="0" rIns="0" bIns="0" rtlCol="0" anchor="t">
            <a:spAutoFit/>
          </a:bodyPr>
          <a:lstStyle/>
          <a:p>
            <a:pPr algn="ctr">
              <a:lnSpc>
                <a:spcPts val="2729"/>
              </a:lnSpc>
            </a:pPr>
            <a:r>
              <a:rPr lang="en-US" sz="2099" b="1">
                <a:solidFill>
                  <a:srgbClr val="000000">
                    <a:alpha val="74902"/>
                  </a:srgbClr>
                </a:solidFill>
                <a:latin typeface="Roboto Bold"/>
                <a:ea typeface="Roboto Bold"/>
                <a:cs typeface="Roboto Bold"/>
                <a:sym typeface="Roboto Bold"/>
              </a:rPr>
              <a:t>Total Tax Collected</a:t>
            </a:r>
          </a:p>
        </p:txBody>
      </p:sp>
      <p:sp>
        <p:nvSpPr>
          <p:cNvPr id="67" name="TextBox 67"/>
          <p:cNvSpPr txBox="1"/>
          <p:nvPr/>
        </p:nvSpPr>
        <p:spPr>
          <a:xfrm>
            <a:off x="9475392" y="8255803"/>
            <a:ext cx="2147224" cy="400050"/>
          </a:xfrm>
          <a:prstGeom prst="rect">
            <a:avLst/>
          </a:prstGeom>
        </p:spPr>
        <p:txBody>
          <a:bodyPr lIns="0" tIns="0" rIns="0" bIns="0" rtlCol="0" anchor="t">
            <a:spAutoFit/>
          </a:bodyPr>
          <a:lstStyle/>
          <a:p>
            <a:pPr algn="ctr">
              <a:lnSpc>
                <a:spcPts val="3119"/>
              </a:lnSpc>
            </a:pPr>
            <a:r>
              <a:rPr lang="en-US" sz="2599" b="1">
                <a:solidFill>
                  <a:srgbClr val="FFFFFF"/>
                </a:solidFill>
                <a:latin typeface="Roboto Bold"/>
                <a:ea typeface="Roboto Bold"/>
                <a:cs typeface="Roboto Bold"/>
                <a:sym typeface="Roboto Bold"/>
              </a:rPr>
              <a:t>QUANTITY</a:t>
            </a:r>
          </a:p>
        </p:txBody>
      </p:sp>
      <p:sp>
        <p:nvSpPr>
          <p:cNvPr id="68" name="TextBox 68"/>
          <p:cNvSpPr txBox="1"/>
          <p:nvPr/>
        </p:nvSpPr>
        <p:spPr>
          <a:xfrm>
            <a:off x="9518695" y="5333305"/>
            <a:ext cx="2420332" cy="857250"/>
          </a:xfrm>
          <a:prstGeom prst="rect">
            <a:avLst/>
          </a:prstGeom>
        </p:spPr>
        <p:txBody>
          <a:bodyPr lIns="0" tIns="0" rIns="0" bIns="0" rtlCol="0" anchor="t">
            <a:spAutoFit/>
          </a:bodyPr>
          <a:lstStyle/>
          <a:p>
            <a:pPr algn="ctr">
              <a:lnSpc>
                <a:spcPts val="3359"/>
              </a:lnSpc>
            </a:pPr>
            <a:r>
              <a:rPr lang="en-US" sz="2799" b="1">
                <a:solidFill>
                  <a:srgbClr val="000000"/>
                </a:solidFill>
                <a:latin typeface="Roboto Bold"/>
                <a:ea typeface="Roboto Bold"/>
                <a:cs typeface="Roboto Bold"/>
                <a:sym typeface="Roboto Bold"/>
              </a:rPr>
              <a:t>238,033 Products </a:t>
            </a:r>
          </a:p>
        </p:txBody>
      </p:sp>
      <p:sp>
        <p:nvSpPr>
          <p:cNvPr id="69" name="TextBox 69"/>
          <p:cNvSpPr txBox="1"/>
          <p:nvPr/>
        </p:nvSpPr>
        <p:spPr>
          <a:xfrm>
            <a:off x="9566304" y="6613508"/>
            <a:ext cx="2147224" cy="650875"/>
          </a:xfrm>
          <a:prstGeom prst="rect">
            <a:avLst/>
          </a:prstGeom>
        </p:spPr>
        <p:txBody>
          <a:bodyPr lIns="0" tIns="0" rIns="0" bIns="0" rtlCol="0" anchor="t">
            <a:spAutoFit/>
          </a:bodyPr>
          <a:lstStyle/>
          <a:p>
            <a:pPr algn="ctr">
              <a:lnSpc>
                <a:spcPts val="2599"/>
              </a:lnSpc>
            </a:pPr>
            <a:r>
              <a:rPr lang="en-US" sz="1999" b="1">
                <a:solidFill>
                  <a:srgbClr val="000000">
                    <a:alpha val="74902"/>
                  </a:srgbClr>
                </a:solidFill>
                <a:latin typeface="Roboto Bold"/>
                <a:ea typeface="Roboto Bold"/>
                <a:cs typeface="Roboto Bold"/>
                <a:sym typeface="Roboto Bold"/>
              </a:rPr>
              <a:t>Number of Sold Product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293633"/>
            <a:chOff x="0" y="0"/>
            <a:chExt cx="8705055" cy="1567763"/>
          </a:xfrm>
        </p:grpSpPr>
        <p:sp>
          <p:nvSpPr>
            <p:cNvPr id="3" name="Freeform 3"/>
            <p:cNvSpPr/>
            <p:nvPr/>
          </p:nvSpPr>
          <p:spPr>
            <a:xfrm>
              <a:off x="0" y="0"/>
              <a:ext cx="8705055" cy="1567763"/>
            </a:xfrm>
            <a:custGeom>
              <a:avLst/>
              <a:gdLst/>
              <a:ahLst/>
              <a:cxnLst/>
              <a:rect l="l" t="t" r="r" b="b"/>
              <a:pathLst>
                <a:path w="8705055" h="1567763">
                  <a:moveTo>
                    <a:pt x="0" y="0"/>
                  </a:moveTo>
                  <a:lnTo>
                    <a:pt x="8705055" y="0"/>
                  </a:lnTo>
                  <a:lnTo>
                    <a:pt x="8705055" y="1567763"/>
                  </a:lnTo>
                  <a:lnTo>
                    <a:pt x="0" y="1567763"/>
                  </a:lnTo>
                  <a:close/>
                </a:path>
              </a:pathLst>
            </a:custGeom>
            <a:solidFill>
              <a:srgbClr val="121723"/>
            </a:solidFill>
          </p:spPr>
        </p:sp>
      </p:grpSp>
      <p:sp>
        <p:nvSpPr>
          <p:cNvPr id="4" name="Freeform 4"/>
          <p:cNvSpPr/>
          <p:nvPr/>
        </p:nvSpPr>
        <p:spPr>
          <a:xfrm flipH="1">
            <a:off x="0" y="0"/>
            <a:ext cx="18288000" cy="2265014"/>
          </a:xfrm>
          <a:custGeom>
            <a:avLst/>
            <a:gdLst/>
            <a:ahLst/>
            <a:cxnLst/>
            <a:rect l="l" t="t" r="r" b="b"/>
            <a:pathLst>
              <a:path w="18288000" h="2265014">
                <a:moveTo>
                  <a:pt x="18288000" y="0"/>
                </a:moveTo>
                <a:lnTo>
                  <a:pt x="0" y="0"/>
                </a:lnTo>
                <a:lnTo>
                  <a:pt x="0" y="2265014"/>
                </a:lnTo>
                <a:lnTo>
                  <a:pt x="18288000" y="2265014"/>
                </a:lnTo>
                <a:lnTo>
                  <a:pt x="18288000" y="0"/>
                </a:lnTo>
                <a:close/>
              </a:path>
            </a:pathLst>
          </a:custGeom>
          <a:blipFill>
            <a:blip r:embed="rId2">
              <a:alphaModFix amt="29000"/>
            </a:blip>
            <a:stretch>
              <a:fillRect t="-178170" b="-933705"/>
            </a:stretch>
          </a:blipFill>
        </p:spPr>
      </p:sp>
      <p:grpSp>
        <p:nvGrpSpPr>
          <p:cNvPr id="5" name="Group 5"/>
          <p:cNvGrpSpPr/>
          <p:nvPr/>
        </p:nvGrpSpPr>
        <p:grpSpPr>
          <a:xfrm>
            <a:off x="4028694" y="171651"/>
            <a:ext cx="10431723" cy="1222765"/>
            <a:chOff x="0" y="0"/>
            <a:chExt cx="15011615" cy="1759602"/>
          </a:xfrm>
        </p:grpSpPr>
        <p:sp>
          <p:nvSpPr>
            <p:cNvPr id="6" name="Freeform 6"/>
            <p:cNvSpPr/>
            <p:nvPr/>
          </p:nvSpPr>
          <p:spPr>
            <a:xfrm>
              <a:off x="0" y="0"/>
              <a:ext cx="15011615" cy="1759602"/>
            </a:xfrm>
            <a:custGeom>
              <a:avLst/>
              <a:gdLst/>
              <a:ahLst/>
              <a:cxnLst/>
              <a:rect l="l" t="t" r="r" b="b"/>
              <a:pathLst>
                <a:path w="15011615" h="1759602">
                  <a:moveTo>
                    <a:pt x="15011615" y="279400"/>
                  </a:moveTo>
                  <a:lnTo>
                    <a:pt x="15011615" y="0"/>
                  </a:lnTo>
                  <a:lnTo>
                    <a:pt x="0" y="0"/>
                  </a:lnTo>
                  <a:lnTo>
                    <a:pt x="0" y="1759602"/>
                  </a:lnTo>
                  <a:lnTo>
                    <a:pt x="15011615" y="1759602"/>
                  </a:lnTo>
                  <a:lnTo>
                    <a:pt x="15011615" y="279400"/>
                  </a:lnTo>
                  <a:close/>
                  <a:moveTo>
                    <a:pt x="14932875" y="279400"/>
                  </a:moveTo>
                  <a:lnTo>
                    <a:pt x="14932875" y="1680861"/>
                  </a:lnTo>
                  <a:lnTo>
                    <a:pt x="78740" y="1680861"/>
                  </a:lnTo>
                  <a:lnTo>
                    <a:pt x="78740" y="78740"/>
                  </a:lnTo>
                  <a:lnTo>
                    <a:pt x="14932875" y="78740"/>
                  </a:lnTo>
                  <a:lnTo>
                    <a:pt x="14932875" y="279400"/>
                  </a:lnTo>
                  <a:close/>
                </a:path>
              </a:pathLst>
            </a:custGeom>
            <a:solidFill>
              <a:srgbClr val="FFFFFF"/>
            </a:solidFill>
          </p:spPr>
        </p:sp>
      </p:grpSp>
      <p:sp>
        <p:nvSpPr>
          <p:cNvPr id="7" name="Freeform 7"/>
          <p:cNvSpPr/>
          <p:nvPr/>
        </p:nvSpPr>
        <p:spPr>
          <a:xfrm>
            <a:off x="1569485" y="6338666"/>
            <a:ext cx="710066" cy="764539"/>
          </a:xfrm>
          <a:custGeom>
            <a:avLst/>
            <a:gdLst/>
            <a:ahLst/>
            <a:cxnLst/>
            <a:rect l="l" t="t" r="r" b="b"/>
            <a:pathLst>
              <a:path w="710066" h="764539">
                <a:moveTo>
                  <a:pt x="0" y="0"/>
                </a:moveTo>
                <a:lnTo>
                  <a:pt x="710066" y="0"/>
                </a:lnTo>
                <a:lnTo>
                  <a:pt x="710066" y="764540"/>
                </a:lnTo>
                <a:lnTo>
                  <a:pt x="0" y="764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028700" y="4066404"/>
            <a:ext cx="16230600" cy="4844427"/>
          </a:xfrm>
          <a:custGeom>
            <a:avLst/>
            <a:gdLst/>
            <a:ahLst/>
            <a:cxnLst/>
            <a:rect l="l" t="t" r="r" b="b"/>
            <a:pathLst>
              <a:path w="16230600" h="4844427">
                <a:moveTo>
                  <a:pt x="0" y="0"/>
                </a:moveTo>
                <a:lnTo>
                  <a:pt x="16230600" y="0"/>
                </a:lnTo>
                <a:lnTo>
                  <a:pt x="16230600" y="4844428"/>
                </a:lnTo>
                <a:lnTo>
                  <a:pt x="0" y="4844428"/>
                </a:lnTo>
                <a:lnTo>
                  <a:pt x="0" y="0"/>
                </a:lnTo>
                <a:close/>
              </a:path>
            </a:pathLst>
          </a:custGeom>
          <a:blipFill>
            <a:blip r:embed="rId5"/>
            <a:stretch>
              <a:fillRect/>
            </a:stretch>
          </a:blipFill>
        </p:spPr>
      </p:sp>
      <p:sp>
        <p:nvSpPr>
          <p:cNvPr id="9" name="TextBox 9"/>
          <p:cNvSpPr txBox="1"/>
          <p:nvPr/>
        </p:nvSpPr>
        <p:spPr>
          <a:xfrm>
            <a:off x="4060106" y="268908"/>
            <a:ext cx="10230613" cy="863599"/>
          </a:xfrm>
          <a:prstGeom prst="rect">
            <a:avLst/>
          </a:prstGeom>
        </p:spPr>
        <p:txBody>
          <a:bodyPr lIns="0" tIns="0" rIns="0" bIns="0" rtlCol="0" anchor="t">
            <a:spAutoFit/>
          </a:bodyPr>
          <a:lstStyle/>
          <a:p>
            <a:pPr algn="ctr">
              <a:lnSpc>
                <a:spcPts val="7000"/>
              </a:lnSpc>
            </a:pPr>
            <a:r>
              <a:rPr lang="en-US" sz="5000" b="1">
                <a:solidFill>
                  <a:srgbClr val="FFFFFF"/>
                </a:solidFill>
                <a:latin typeface="Roboto Bold"/>
                <a:ea typeface="Roboto Bold"/>
                <a:cs typeface="Roboto Bold"/>
                <a:sym typeface="Roboto Bold"/>
              </a:rPr>
              <a:t>REVENUE ANALYSIS</a:t>
            </a:r>
          </a:p>
        </p:txBody>
      </p:sp>
      <p:sp>
        <p:nvSpPr>
          <p:cNvPr id="10" name="TextBox 10"/>
          <p:cNvSpPr txBox="1"/>
          <p:nvPr/>
        </p:nvSpPr>
        <p:spPr>
          <a:xfrm>
            <a:off x="839467" y="1608530"/>
            <a:ext cx="16990554" cy="1082039"/>
          </a:xfrm>
          <a:prstGeom prst="rect">
            <a:avLst/>
          </a:prstGeom>
        </p:spPr>
        <p:txBody>
          <a:bodyPr lIns="0" tIns="0" rIns="0" bIns="0" rtlCol="0" anchor="t">
            <a:spAutoFit/>
          </a:bodyPr>
          <a:lstStyle/>
          <a:p>
            <a:pPr algn="ctr">
              <a:lnSpc>
                <a:spcPts val="3520"/>
              </a:lnSpc>
              <a:spcBef>
                <a:spcPct val="0"/>
              </a:spcBef>
            </a:pPr>
            <a:r>
              <a:rPr lang="en-US" sz="2200" spc="44">
                <a:solidFill>
                  <a:srgbClr val="FFFFFF"/>
                </a:solidFill>
                <a:latin typeface="Roboto"/>
                <a:ea typeface="Roboto"/>
                <a:cs typeface="Roboto"/>
                <a:sym typeface="Roboto"/>
              </a:rPr>
              <a:t>REVENUE (INVOICE VALUE) ON EACH TRANSACTION IS OBTAINED FROM CALCULATION WITH THE FOLLOWING FORMULA: </a:t>
            </a:r>
          </a:p>
          <a:p>
            <a:pPr algn="ctr">
              <a:lnSpc>
                <a:spcPts val="6500"/>
              </a:lnSpc>
              <a:spcBef>
                <a:spcPct val="0"/>
              </a:spcBef>
            </a:pPr>
            <a:r>
              <a:rPr lang="en-US" sz="2600" b="1" spc="52">
                <a:solidFill>
                  <a:srgbClr val="FFFFFF"/>
                </a:solidFill>
                <a:latin typeface="Roboto Bold"/>
                <a:ea typeface="Roboto Bold"/>
                <a:cs typeface="Roboto Bold"/>
                <a:sym typeface="Roboto Bold"/>
              </a:rPr>
              <a:t>SALES QUANTITY X AVERAGE PRICE X (1- DISCOUNT) X (1 + GST) + DELIVERY CHARGES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TextBox 7"/>
          <p:cNvSpPr txBox="1"/>
          <p:nvPr/>
        </p:nvSpPr>
        <p:spPr>
          <a:xfrm>
            <a:off x="1028700" y="6743700"/>
            <a:ext cx="16446924" cy="2600325"/>
          </a:xfrm>
          <a:prstGeom prst="rect">
            <a:avLst/>
          </a:prstGeom>
        </p:spPr>
        <p:txBody>
          <a:bodyPr lIns="0" tIns="0" rIns="0" bIns="0" rtlCol="0" anchor="t">
            <a:spAutoFit/>
          </a:bodyPr>
          <a:lstStyle/>
          <a:p>
            <a:pPr algn="just">
              <a:lnSpc>
                <a:spcPts val="2999"/>
              </a:lnSpc>
              <a:spcBef>
                <a:spcPct val="0"/>
              </a:spcBef>
            </a:pPr>
            <a:r>
              <a:rPr lang="en-US" sz="2499">
                <a:solidFill>
                  <a:srgbClr val="121723"/>
                </a:solidFill>
                <a:latin typeface="Roboto"/>
                <a:ea typeface="Roboto"/>
                <a:cs typeface="Roboto"/>
                <a:sym typeface="Roboto"/>
              </a:rPr>
              <a:t>Revenue from Total Invoice Value is analyzed across each transaction, customer, and product category. When examining transactions in the e-commerce sector, the top three customers generating the highest revenue are those with IDs 12748, 15311, and 14606.</a:t>
            </a:r>
          </a:p>
          <a:p>
            <a:pPr algn="just">
              <a:lnSpc>
                <a:spcPts val="2999"/>
              </a:lnSpc>
              <a:spcBef>
                <a:spcPct val="0"/>
              </a:spcBef>
            </a:pPr>
            <a:endParaRPr lang="en-US" sz="2499">
              <a:solidFill>
                <a:srgbClr val="121723"/>
              </a:solidFill>
              <a:latin typeface="Roboto"/>
              <a:ea typeface="Roboto"/>
              <a:cs typeface="Roboto"/>
              <a:sym typeface="Roboto"/>
            </a:endParaRPr>
          </a:p>
          <a:p>
            <a:pPr algn="just">
              <a:lnSpc>
                <a:spcPts val="2999"/>
              </a:lnSpc>
              <a:spcBef>
                <a:spcPct val="0"/>
              </a:spcBef>
            </a:pPr>
            <a:r>
              <a:rPr lang="en-US" sz="2499">
                <a:solidFill>
                  <a:srgbClr val="121723"/>
                </a:solidFill>
                <a:latin typeface="Roboto"/>
                <a:ea typeface="Roboto"/>
                <a:cs typeface="Roboto"/>
                <a:sym typeface="Roboto"/>
              </a:rPr>
              <a:t>Additionally, the top three product categories contributing to revenue are Nest-USA, Apparel, and Nest. Finally, the top three transaction IDs with the highest revenue are 24863, 24860, and 20374.</a:t>
            </a:r>
          </a:p>
          <a:p>
            <a:pPr algn="just">
              <a:lnSpc>
                <a:spcPts val="2999"/>
              </a:lnSpc>
              <a:spcBef>
                <a:spcPct val="0"/>
              </a:spcBef>
            </a:pPr>
            <a:endParaRPr lang="en-US" sz="2499">
              <a:solidFill>
                <a:srgbClr val="121723"/>
              </a:solidFill>
              <a:latin typeface="Roboto"/>
              <a:ea typeface="Roboto"/>
              <a:cs typeface="Roboto"/>
              <a:sym typeface="Roboto"/>
            </a:endParaRPr>
          </a:p>
        </p:txBody>
      </p:sp>
      <p:sp>
        <p:nvSpPr>
          <p:cNvPr id="8" name="Freeform 8"/>
          <p:cNvSpPr/>
          <p:nvPr/>
        </p:nvSpPr>
        <p:spPr>
          <a:xfrm>
            <a:off x="16839800" y="9258300"/>
            <a:ext cx="839001" cy="764539"/>
          </a:xfrm>
          <a:custGeom>
            <a:avLst/>
            <a:gdLst/>
            <a:ahLst/>
            <a:cxnLst/>
            <a:rect l="l" t="t" r="r" b="b"/>
            <a:pathLst>
              <a:path w="839001" h="764539">
                <a:moveTo>
                  <a:pt x="0" y="0"/>
                </a:moveTo>
                <a:lnTo>
                  <a:pt x="839000" y="0"/>
                </a:lnTo>
                <a:lnTo>
                  <a:pt x="839000"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375709" y="682422"/>
            <a:ext cx="4551129" cy="5251302"/>
          </a:xfrm>
          <a:custGeom>
            <a:avLst/>
            <a:gdLst/>
            <a:ahLst/>
            <a:cxnLst/>
            <a:rect l="l" t="t" r="r" b="b"/>
            <a:pathLst>
              <a:path w="4551129" h="5251302">
                <a:moveTo>
                  <a:pt x="0" y="0"/>
                </a:moveTo>
                <a:lnTo>
                  <a:pt x="4551129" y="0"/>
                </a:lnTo>
                <a:lnTo>
                  <a:pt x="4551129" y="5251302"/>
                </a:lnTo>
                <a:lnTo>
                  <a:pt x="0" y="5251302"/>
                </a:lnTo>
                <a:lnTo>
                  <a:pt x="0" y="0"/>
                </a:lnTo>
                <a:close/>
              </a:path>
            </a:pathLst>
          </a:custGeom>
          <a:blipFill>
            <a:blip r:embed="rId4"/>
            <a:stretch>
              <a:fillRect/>
            </a:stretch>
          </a:blipFill>
        </p:spPr>
      </p:sp>
      <p:sp>
        <p:nvSpPr>
          <p:cNvPr id="10" name="Freeform 10"/>
          <p:cNvSpPr/>
          <p:nvPr/>
        </p:nvSpPr>
        <p:spPr>
          <a:xfrm>
            <a:off x="6422337" y="682422"/>
            <a:ext cx="5605113" cy="5251302"/>
          </a:xfrm>
          <a:custGeom>
            <a:avLst/>
            <a:gdLst/>
            <a:ahLst/>
            <a:cxnLst/>
            <a:rect l="l" t="t" r="r" b="b"/>
            <a:pathLst>
              <a:path w="5605113" h="5251302">
                <a:moveTo>
                  <a:pt x="0" y="0"/>
                </a:moveTo>
                <a:lnTo>
                  <a:pt x="5605113" y="0"/>
                </a:lnTo>
                <a:lnTo>
                  <a:pt x="5605113" y="5251302"/>
                </a:lnTo>
                <a:lnTo>
                  <a:pt x="0" y="5251302"/>
                </a:lnTo>
                <a:lnTo>
                  <a:pt x="0" y="0"/>
                </a:lnTo>
                <a:close/>
              </a:path>
            </a:pathLst>
          </a:custGeom>
          <a:blipFill>
            <a:blip r:embed="rId5"/>
            <a:stretch>
              <a:fillRect/>
            </a:stretch>
          </a:blipFill>
        </p:spPr>
      </p:sp>
      <p:sp>
        <p:nvSpPr>
          <p:cNvPr id="11" name="Freeform 11"/>
          <p:cNvSpPr/>
          <p:nvPr/>
        </p:nvSpPr>
        <p:spPr>
          <a:xfrm>
            <a:off x="12522949" y="682422"/>
            <a:ext cx="4111217" cy="5251302"/>
          </a:xfrm>
          <a:custGeom>
            <a:avLst/>
            <a:gdLst/>
            <a:ahLst/>
            <a:cxnLst/>
            <a:rect l="l" t="t" r="r" b="b"/>
            <a:pathLst>
              <a:path w="4111217" h="5251302">
                <a:moveTo>
                  <a:pt x="0" y="0"/>
                </a:moveTo>
                <a:lnTo>
                  <a:pt x="4111217" y="0"/>
                </a:lnTo>
                <a:lnTo>
                  <a:pt x="4111217" y="5251302"/>
                </a:lnTo>
                <a:lnTo>
                  <a:pt x="0" y="5251302"/>
                </a:lnTo>
                <a:lnTo>
                  <a:pt x="0" y="0"/>
                </a:lnTo>
                <a:close/>
              </a:path>
            </a:pathLst>
          </a:custGeom>
          <a:blipFill>
            <a:blip r:embed="rId6"/>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Freeform 6"/>
          <p:cNvSpPr/>
          <p:nvPr/>
        </p:nvSpPr>
        <p:spPr>
          <a:xfrm>
            <a:off x="16839800" y="9258300"/>
            <a:ext cx="839001" cy="764539"/>
          </a:xfrm>
          <a:custGeom>
            <a:avLst/>
            <a:gdLst/>
            <a:ahLst/>
            <a:cxnLst/>
            <a:rect l="l" t="t" r="r" b="b"/>
            <a:pathLst>
              <a:path w="839001" h="764539">
                <a:moveTo>
                  <a:pt x="0" y="0"/>
                </a:moveTo>
                <a:lnTo>
                  <a:pt x="839000" y="0"/>
                </a:lnTo>
                <a:lnTo>
                  <a:pt x="839000"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56785" y="4963028"/>
            <a:ext cx="11095922" cy="2273895"/>
          </a:xfrm>
          <a:custGeom>
            <a:avLst/>
            <a:gdLst/>
            <a:ahLst/>
            <a:cxnLst/>
            <a:rect l="l" t="t" r="r" b="b"/>
            <a:pathLst>
              <a:path w="11095922" h="2273895">
                <a:moveTo>
                  <a:pt x="0" y="0"/>
                </a:moveTo>
                <a:lnTo>
                  <a:pt x="11095922" y="0"/>
                </a:lnTo>
                <a:lnTo>
                  <a:pt x="11095922" y="2273895"/>
                </a:lnTo>
                <a:lnTo>
                  <a:pt x="0" y="2273895"/>
                </a:lnTo>
                <a:lnTo>
                  <a:pt x="0" y="0"/>
                </a:lnTo>
                <a:close/>
              </a:path>
            </a:pathLst>
          </a:custGeom>
          <a:blipFill>
            <a:blip r:embed="rId4"/>
            <a:stretch>
              <a:fillRect/>
            </a:stretch>
          </a:blipFill>
        </p:spPr>
      </p:sp>
      <p:sp>
        <p:nvSpPr>
          <p:cNvPr id="8" name="Freeform 8"/>
          <p:cNvSpPr/>
          <p:nvPr/>
        </p:nvSpPr>
        <p:spPr>
          <a:xfrm>
            <a:off x="1756749" y="1028700"/>
            <a:ext cx="11095922" cy="3767824"/>
          </a:xfrm>
          <a:custGeom>
            <a:avLst/>
            <a:gdLst/>
            <a:ahLst/>
            <a:cxnLst/>
            <a:rect l="l" t="t" r="r" b="b"/>
            <a:pathLst>
              <a:path w="11095922" h="3767824">
                <a:moveTo>
                  <a:pt x="0" y="0"/>
                </a:moveTo>
                <a:lnTo>
                  <a:pt x="11095922" y="0"/>
                </a:lnTo>
                <a:lnTo>
                  <a:pt x="11095922" y="3767824"/>
                </a:lnTo>
                <a:lnTo>
                  <a:pt x="0" y="3767824"/>
                </a:lnTo>
                <a:lnTo>
                  <a:pt x="0" y="0"/>
                </a:lnTo>
                <a:close/>
              </a:path>
            </a:pathLst>
          </a:custGeom>
          <a:blipFill>
            <a:blip r:embed="rId5"/>
            <a:stretch>
              <a:fillRect/>
            </a:stretch>
          </a:blipFill>
        </p:spPr>
      </p:sp>
      <p:sp>
        <p:nvSpPr>
          <p:cNvPr id="9" name="TextBox 9"/>
          <p:cNvSpPr txBox="1"/>
          <p:nvPr/>
        </p:nvSpPr>
        <p:spPr>
          <a:xfrm>
            <a:off x="1756749" y="8086457"/>
            <a:ext cx="14774502" cy="676275"/>
          </a:xfrm>
          <a:prstGeom prst="rect">
            <a:avLst/>
          </a:prstGeom>
        </p:spPr>
        <p:txBody>
          <a:bodyPr lIns="0" tIns="0" rIns="0" bIns="0" rtlCol="0" anchor="t">
            <a:spAutoFit/>
          </a:bodyPr>
          <a:lstStyle/>
          <a:p>
            <a:pPr algn="just">
              <a:lnSpc>
                <a:spcPts val="2640"/>
              </a:lnSpc>
              <a:spcBef>
                <a:spcPct val="0"/>
              </a:spcBef>
            </a:pPr>
            <a:r>
              <a:rPr lang="en-US" sz="2200">
                <a:solidFill>
                  <a:srgbClr val="121723"/>
                </a:solidFill>
                <a:latin typeface="Roboto"/>
                <a:ea typeface="Roboto"/>
                <a:cs typeface="Roboto"/>
                <a:sym typeface="Roboto"/>
              </a:rPr>
              <a:t>The revenue from Transaction IDs 24863 and 24860 is attributed to customers with IDs 15311 and 12748. Notably, both of these customers rank among the top three contributors to overall revenue.</a:t>
            </a:r>
          </a:p>
        </p:txBody>
      </p:sp>
      <p:grpSp>
        <p:nvGrpSpPr>
          <p:cNvPr id="10" name="Group 10"/>
          <p:cNvGrpSpPr/>
          <p:nvPr/>
        </p:nvGrpSpPr>
        <p:grpSpPr>
          <a:xfrm>
            <a:off x="2830331" y="1333213"/>
            <a:ext cx="10041462" cy="1377781"/>
            <a:chOff x="0" y="0"/>
            <a:chExt cx="13388616" cy="1837042"/>
          </a:xfrm>
        </p:grpSpPr>
        <p:sp>
          <p:nvSpPr>
            <p:cNvPr id="11" name="AutoShape 11"/>
            <p:cNvSpPr/>
            <p:nvPr/>
          </p:nvSpPr>
          <p:spPr>
            <a:xfrm>
              <a:off x="48" y="1811642"/>
              <a:ext cx="13388520" cy="0"/>
            </a:xfrm>
            <a:prstGeom prst="line">
              <a:avLst/>
            </a:prstGeom>
            <a:ln w="50800" cap="flat">
              <a:solidFill>
                <a:srgbClr val="FF5757"/>
              </a:solidFill>
              <a:prstDash val="solid"/>
              <a:headEnd type="none" w="sm" len="sm"/>
              <a:tailEnd type="none" w="sm" len="sm"/>
            </a:ln>
          </p:spPr>
        </p:sp>
        <p:sp>
          <p:nvSpPr>
            <p:cNvPr id="12" name="AutoShape 12"/>
            <p:cNvSpPr/>
            <p:nvPr/>
          </p:nvSpPr>
          <p:spPr>
            <a:xfrm>
              <a:off x="48" y="25400"/>
              <a:ext cx="13388520" cy="25400"/>
            </a:xfrm>
            <a:prstGeom prst="line">
              <a:avLst/>
            </a:prstGeom>
            <a:ln w="50800" cap="flat">
              <a:solidFill>
                <a:srgbClr val="FF5757"/>
              </a:solidFill>
              <a:prstDash val="solid"/>
              <a:headEnd type="none" w="sm" len="sm"/>
              <a:tailEnd type="none" w="sm" len="sm"/>
            </a:ln>
          </p:spPr>
        </p:sp>
      </p:grpSp>
      <p:sp>
        <p:nvSpPr>
          <p:cNvPr id="13" name="AutoShape 13"/>
          <p:cNvSpPr/>
          <p:nvPr/>
        </p:nvSpPr>
        <p:spPr>
          <a:xfrm flipV="1">
            <a:off x="2849380" y="1374757"/>
            <a:ext cx="19050" cy="1339631"/>
          </a:xfrm>
          <a:prstGeom prst="line">
            <a:avLst/>
          </a:prstGeom>
          <a:ln w="38100" cap="flat">
            <a:solidFill>
              <a:srgbClr val="FF5757"/>
            </a:solidFill>
            <a:prstDash val="solid"/>
            <a:headEnd type="none" w="sm" len="sm"/>
            <a:tailEnd type="none" w="sm" len="sm"/>
          </a:ln>
        </p:spPr>
      </p:sp>
      <p:sp>
        <p:nvSpPr>
          <p:cNvPr id="14" name="AutoShape 14"/>
          <p:cNvSpPr/>
          <p:nvPr/>
        </p:nvSpPr>
        <p:spPr>
          <a:xfrm flipV="1">
            <a:off x="12852671" y="1381424"/>
            <a:ext cx="108486" cy="1333235"/>
          </a:xfrm>
          <a:prstGeom prst="line">
            <a:avLst/>
          </a:prstGeom>
          <a:ln w="38100" cap="flat">
            <a:solidFill>
              <a:srgbClr val="FF5757"/>
            </a:solidFill>
            <a:prstDash val="solid"/>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6144" cy="336144"/>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 name="Group 4"/>
          <p:cNvGrpSpPr/>
          <p:nvPr/>
        </p:nvGrpSpPr>
        <p:grpSpPr>
          <a:xfrm>
            <a:off x="336144" y="336144"/>
            <a:ext cx="692556" cy="6925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79AEEA"/>
            </a:solidFill>
          </p:spPr>
        </p:sp>
      </p:grpSp>
      <p:sp>
        <p:nvSpPr>
          <p:cNvPr id="6" name="AutoShape 6"/>
          <p:cNvSpPr/>
          <p:nvPr/>
        </p:nvSpPr>
        <p:spPr>
          <a:xfrm>
            <a:off x="2356338" y="8410156"/>
            <a:ext cx="1011477" cy="0"/>
          </a:xfrm>
          <a:prstGeom prst="line">
            <a:avLst/>
          </a:prstGeom>
          <a:ln w="95250" cap="flat">
            <a:solidFill>
              <a:srgbClr val="79AEEA"/>
            </a:solidFill>
            <a:prstDash val="solid"/>
            <a:headEnd type="none" w="sm" len="sm"/>
            <a:tailEnd type="none" w="sm" len="sm"/>
          </a:ln>
        </p:spPr>
      </p:sp>
      <p:sp>
        <p:nvSpPr>
          <p:cNvPr id="7" name="Freeform 7"/>
          <p:cNvSpPr/>
          <p:nvPr/>
        </p:nvSpPr>
        <p:spPr>
          <a:xfrm>
            <a:off x="16839800" y="9258300"/>
            <a:ext cx="839001" cy="764539"/>
          </a:xfrm>
          <a:custGeom>
            <a:avLst/>
            <a:gdLst/>
            <a:ahLst/>
            <a:cxnLst/>
            <a:rect l="l" t="t" r="r" b="b"/>
            <a:pathLst>
              <a:path w="839001" h="764539">
                <a:moveTo>
                  <a:pt x="0" y="0"/>
                </a:moveTo>
                <a:lnTo>
                  <a:pt x="839000" y="0"/>
                </a:lnTo>
                <a:lnTo>
                  <a:pt x="839000" y="764539"/>
                </a:lnTo>
                <a:lnTo>
                  <a:pt x="0" y="7645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028700" y="1857360"/>
            <a:ext cx="16249612" cy="4671763"/>
          </a:xfrm>
          <a:custGeom>
            <a:avLst/>
            <a:gdLst/>
            <a:ahLst/>
            <a:cxnLst/>
            <a:rect l="l" t="t" r="r" b="b"/>
            <a:pathLst>
              <a:path w="16249612" h="4671763">
                <a:moveTo>
                  <a:pt x="0" y="0"/>
                </a:moveTo>
                <a:lnTo>
                  <a:pt x="16249612" y="0"/>
                </a:lnTo>
                <a:lnTo>
                  <a:pt x="16249612" y="4671763"/>
                </a:lnTo>
                <a:lnTo>
                  <a:pt x="0" y="4671763"/>
                </a:lnTo>
                <a:lnTo>
                  <a:pt x="0" y="0"/>
                </a:lnTo>
                <a:close/>
              </a:path>
            </a:pathLst>
          </a:custGeom>
          <a:blipFill>
            <a:blip r:embed="rId4"/>
            <a:stretch>
              <a:fillRect/>
            </a:stretch>
          </a:blipFill>
        </p:spPr>
      </p:sp>
      <p:sp>
        <p:nvSpPr>
          <p:cNvPr id="9" name="TextBox 9"/>
          <p:cNvSpPr txBox="1"/>
          <p:nvPr/>
        </p:nvSpPr>
        <p:spPr>
          <a:xfrm>
            <a:off x="5676900" y="430584"/>
            <a:ext cx="6934200" cy="461665"/>
          </a:xfrm>
          <a:prstGeom prst="rect">
            <a:avLst/>
          </a:prstGeom>
        </p:spPr>
        <p:txBody>
          <a:bodyPr wrap="square" lIns="0" tIns="0" rIns="0" bIns="0" rtlCol="0" anchor="t">
            <a:spAutoFit/>
          </a:bodyPr>
          <a:lstStyle/>
          <a:p>
            <a:pPr algn="just">
              <a:lnSpc>
                <a:spcPts val="3600"/>
              </a:lnSpc>
              <a:spcBef>
                <a:spcPct val="0"/>
              </a:spcBef>
            </a:pPr>
            <a:r>
              <a:rPr lang="en-US" sz="3000" b="1" dirty="0">
                <a:solidFill>
                  <a:srgbClr val="3A72B2"/>
                </a:solidFill>
                <a:latin typeface="Roboto Bold"/>
                <a:ea typeface="Roboto Bold"/>
                <a:cs typeface="Roboto Bold"/>
                <a:sym typeface="Roboto Bold"/>
              </a:rPr>
              <a:t>TOTAL SALES AND QUANTITY SOLD</a:t>
            </a:r>
          </a:p>
        </p:txBody>
      </p:sp>
      <p:sp>
        <p:nvSpPr>
          <p:cNvPr id="10" name="TextBox 10"/>
          <p:cNvSpPr txBox="1"/>
          <p:nvPr/>
        </p:nvSpPr>
        <p:spPr>
          <a:xfrm>
            <a:off x="7668816" y="1028700"/>
            <a:ext cx="2950368" cy="368691"/>
          </a:xfrm>
          <a:prstGeom prst="rect">
            <a:avLst/>
          </a:prstGeom>
        </p:spPr>
        <p:txBody>
          <a:bodyPr wrap="square" lIns="0" tIns="0" rIns="0" bIns="0" rtlCol="0" anchor="t">
            <a:spAutoFit/>
          </a:bodyPr>
          <a:lstStyle/>
          <a:p>
            <a:pPr algn="l">
              <a:lnSpc>
                <a:spcPts val="2999"/>
              </a:lnSpc>
              <a:spcBef>
                <a:spcPct val="0"/>
              </a:spcBef>
            </a:pPr>
            <a:r>
              <a:rPr lang="en-US" sz="2499" b="1" dirty="0">
                <a:solidFill>
                  <a:srgbClr val="3A72B2"/>
                </a:solidFill>
                <a:latin typeface="Roboto Bold"/>
                <a:ea typeface="Roboto Bold"/>
                <a:cs typeface="Roboto Bold"/>
                <a:sym typeface="Roboto Bold"/>
              </a:rPr>
              <a:t>For The Year 2019</a:t>
            </a:r>
          </a:p>
        </p:txBody>
      </p:sp>
      <p:sp>
        <p:nvSpPr>
          <p:cNvPr id="11" name="TextBox 11"/>
          <p:cNvSpPr txBox="1"/>
          <p:nvPr/>
        </p:nvSpPr>
        <p:spPr>
          <a:xfrm>
            <a:off x="1467212" y="6967273"/>
            <a:ext cx="15811100" cy="2457450"/>
          </a:xfrm>
          <a:prstGeom prst="rect">
            <a:avLst/>
          </a:prstGeom>
        </p:spPr>
        <p:txBody>
          <a:bodyPr lIns="0" tIns="0" rIns="0" bIns="0" rtlCol="0" anchor="t">
            <a:spAutoFit/>
          </a:bodyPr>
          <a:lstStyle/>
          <a:p>
            <a:pPr algn="just">
              <a:lnSpc>
                <a:spcPts val="2400"/>
              </a:lnSpc>
              <a:spcBef>
                <a:spcPct val="0"/>
              </a:spcBef>
            </a:pPr>
            <a:r>
              <a:rPr lang="en-US" sz="2000">
                <a:solidFill>
                  <a:srgbClr val="121723"/>
                </a:solidFill>
                <a:latin typeface="Roboto"/>
                <a:ea typeface="Roboto"/>
                <a:cs typeface="Roboto"/>
                <a:sym typeface="Roboto"/>
              </a:rPr>
              <a:t>In December, we achieved our highest sales figure of $556,114.06, although it coincided with the lowest number of orders for the year, totaling just 12,667 units. This phenomenon can be attributed to the strong contributions from Nest and Nest USA, which accounted for 78.02% of sales in December.</a:t>
            </a:r>
          </a:p>
          <a:p>
            <a:pPr algn="just">
              <a:lnSpc>
                <a:spcPts val="2400"/>
              </a:lnSpc>
              <a:spcBef>
                <a:spcPct val="0"/>
              </a:spcBef>
            </a:pPr>
            <a:endParaRPr lang="en-US" sz="2000">
              <a:solidFill>
                <a:srgbClr val="121723"/>
              </a:solidFill>
              <a:latin typeface="Roboto"/>
              <a:ea typeface="Roboto"/>
              <a:cs typeface="Roboto"/>
              <a:sym typeface="Roboto"/>
            </a:endParaRPr>
          </a:p>
          <a:p>
            <a:pPr algn="just">
              <a:lnSpc>
                <a:spcPts val="2400"/>
              </a:lnSpc>
              <a:spcBef>
                <a:spcPct val="0"/>
              </a:spcBef>
            </a:pPr>
            <a:r>
              <a:rPr lang="en-US" sz="2000">
                <a:solidFill>
                  <a:srgbClr val="121723"/>
                </a:solidFill>
                <a:latin typeface="Roboto"/>
                <a:ea typeface="Roboto"/>
                <a:cs typeface="Roboto"/>
                <a:sym typeface="Roboto"/>
              </a:rPr>
              <a:t>The prices for Nest and Nest USA products range between $100 and $250. Additionally, sales in the security category surged during the last quarter of 2019, driven by a combination of factors, including heightened consumer concerns about holiday security, budget cycles, and year-end promotions.</a:t>
            </a:r>
          </a:p>
          <a:p>
            <a:pPr algn="just">
              <a:lnSpc>
                <a:spcPts val="2400"/>
              </a:lnSpc>
              <a:spcBef>
                <a:spcPct val="0"/>
              </a:spcBef>
            </a:pPr>
            <a:endParaRPr lang="en-US" sz="2000">
              <a:solidFill>
                <a:srgbClr val="121723"/>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2148</TotalTime>
  <Words>5045</Words>
  <Application>Microsoft Macintosh PowerPoint</Application>
  <PresentationFormat>Custom</PresentationFormat>
  <Paragraphs>299</Paragraphs>
  <Slides>46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Roboto Bold</vt:lpstr>
      <vt:lpstr>Symbol</vt:lpstr>
      <vt:lpstr>Roboto Bold Italics</vt:lpstr>
      <vt:lpstr>Roboto</vt:lpstr>
      <vt:lpstr>Arial</vt:lpstr>
      <vt:lpstr>Arimo Bold</vt:lpstr>
      <vt:lpstr>Calibri</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Sky Modern Shopping And Commerce Presentation Template</dc:title>
  <cp:lastModifiedBy>septy.windy1@gmail.com</cp:lastModifiedBy>
  <cp:revision>14</cp:revision>
  <dcterms:created xsi:type="dcterms:W3CDTF">2006-08-16T00:00:00Z</dcterms:created>
  <dcterms:modified xsi:type="dcterms:W3CDTF">2025-07-21T10:06:19Z</dcterms:modified>
  <dc:identifier>DAGtNxql0UA</dc:identifier>
</cp:coreProperties>
</file>